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Montserrat"/>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EF-omQKwELY" TargetMode="External"/><Relationship Id="rId3" Type="http://schemas.openxmlformats.org/officeDocument/2006/relationships/hyperlink" Target="https://www.rev.com/onlinevoicerecorder" TargetMode="External"/><Relationship Id="rId4" Type="http://schemas.openxmlformats.org/officeDocument/2006/relationships/hyperlink" Target="https://www.youtube.com/watch?v=CyOQ88abZQo" TargetMode="External"/><Relationship Id="rId5" Type="http://schemas.openxmlformats.org/officeDocument/2006/relationships/hyperlink" Target="https://online-voice-recorder.com/#google_vignette" TargetMode="External"/><Relationship Id="rId6" Type="http://schemas.openxmlformats.org/officeDocument/2006/relationships/hyperlink" Target="https://docs.google.com/presentation/d/16eH4TWDz6JfaBCtxRwTp7j5-nHjiidNZw56YX9pxD6g/htmlpresen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javonpayne100/CMSC495Capstone" TargetMode="External"/><Relationship Id="rId3" Type="http://schemas.openxmlformats.org/officeDocument/2006/relationships/hyperlink" Target="https://github.com/javonpayne100/CMSC495Capstone#cmsc495capstone-python-game-hub-group-1" TargetMode="External"/><Relationship Id="rId4" Type="http://schemas.openxmlformats.org/officeDocument/2006/relationships/hyperlink" Target="https://docs.google.com/document/d/1GQypNUDMwe6NIpPggC_DLJccZz0VAXHf/edit?usp=sharing&amp;ouid=101579491048440949067&amp;rtpof=true&amp;sd=true"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55600" rtl="0" algn="l">
              <a:lnSpc>
                <a:spcPct val="142857"/>
              </a:lnSpc>
              <a:spcBef>
                <a:spcPts val="0"/>
              </a:spcBef>
              <a:spcAft>
                <a:spcPts val="0"/>
              </a:spcAft>
              <a:buNone/>
            </a:pPr>
            <a:r>
              <a:rPr lang="en-GB" sz="1050">
                <a:solidFill>
                  <a:srgbClr val="444746"/>
                </a:solidFill>
                <a:highlight>
                  <a:srgbClr val="FFFFFF"/>
                </a:highlight>
                <a:latin typeface="Roboto"/>
                <a:ea typeface="Roboto"/>
                <a:cs typeface="Roboto"/>
                <a:sym typeface="Roboto"/>
              </a:rPr>
              <a:t>You must include an audio, only (mp3/wav files!). </a:t>
            </a:r>
            <a:endParaRPr sz="1050">
              <a:solidFill>
                <a:srgbClr val="444746"/>
              </a:solidFill>
              <a:highlight>
                <a:srgbClr val="FFFFFF"/>
              </a:highlight>
              <a:latin typeface="Roboto"/>
              <a:ea typeface="Roboto"/>
              <a:cs typeface="Roboto"/>
              <a:sym typeface="Roboto"/>
            </a:endParaRPr>
          </a:p>
          <a:p>
            <a:pPr indent="0" lvl="0" marL="0" marR="355600" rtl="0" algn="l">
              <a:lnSpc>
                <a:spcPct val="142857"/>
              </a:lnSpc>
              <a:spcBef>
                <a:spcPts val="0"/>
              </a:spcBef>
              <a:spcAft>
                <a:spcPts val="0"/>
              </a:spcAft>
              <a:buClr>
                <a:schemeClr val="dk1"/>
              </a:buClr>
              <a:buSzPts val="1100"/>
              <a:buFont typeface="Arial"/>
              <a:buNone/>
            </a:pPr>
            <a:r>
              <a:rPr lang="en-GB" sz="1050">
                <a:solidFill>
                  <a:srgbClr val="444746"/>
                </a:solidFill>
                <a:highlight>
                  <a:srgbClr val="FFFFFF"/>
                </a:highlight>
                <a:latin typeface="Roboto"/>
                <a:ea typeface="Roboto"/>
                <a:cs typeface="Roboto"/>
                <a:sym typeface="Roboto"/>
              </a:rPr>
              <a:t>How to add audio to Google Sldies: </a:t>
            </a:r>
            <a:r>
              <a:rPr lang="en-GB" sz="1050">
                <a:solidFill>
                  <a:srgbClr val="0B57D0"/>
                </a:solidFill>
                <a:highlight>
                  <a:srgbClr val="FFFFFF"/>
                </a:highlight>
                <a:uFill>
                  <a:noFill/>
                </a:uFill>
                <a:latin typeface="Roboto"/>
                <a:ea typeface="Roboto"/>
                <a:cs typeface="Roboto"/>
                <a:sym typeface="Roboto"/>
                <a:hlinkClick r:id="rId2">
                  <a:extLst>
                    <a:ext uri="{A12FA001-AC4F-418D-AE19-62706E023703}">
                      <ahyp:hlinkClr val="tx"/>
                    </a:ext>
                  </a:extLst>
                </a:hlinkClick>
              </a:rPr>
              <a:t>https://www.youtube.com/watch?v=EF-omQKwELY</a:t>
            </a:r>
            <a:endParaRPr sz="1050">
              <a:solidFill>
                <a:srgbClr val="0B57D0"/>
              </a:solidFill>
              <a:highlight>
                <a:srgbClr val="FFFFFF"/>
              </a:highlight>
              <a:latin typeface="Roboto"/>
              <a:ea typeface="Roboto"/>
              <a:cs typeface="Roboto"/>
              <a:sym typeface="Roboto"/>
            </a:endParaRPr>
          </a:p>
          <a:p>
            <a:pPr indent="0" lvl="0" marL="0" rtl="0" algn="l">
              <a:spcBef>
                <a:spcPts val="0"/>
              </a:spcBef>
              <a:spcAft>
                <a:spcPts val="0"/>
              </a:spcAft>
              <a:buNone/>
            </a:pPr>
            <a:r>
              <a:rPr lang="en-GB" sz="1050">
                <a:solidFill>
                  <a:srgbClr val="444746"/>
                </a:solidFill>
                <a:highlight>
                  <a:srgbClr val="FFFFFF"/>
                </a:highlight>
                <a:latin typeface="Roboto"/>
                <a:ea typeface="Roboto"/>
                <a:cs typeface="Roboto"/>
                <a:sym typeface="Roboto"/>
              </a:rPr>
              <a:t>Here is an online voice recorder: </a:t>
            </a:r>
            <a:r>
              <a:rPr lang="en-GB" sz="1050">
                <a:solidFill>
                  <a:srgbClr val="0B57D0"/>
                </a:solidFill>
                <a:highlight>
                  <a:srgbClr val="FFFFFF"/>
                </a:highlight>
                <a:uFill>
                  <a:noFill/>
                </a:uFill>
                <a:latin typeface="Roboto"/>
                <a:ea typeface="Roboto"/>
                <a:cs typeface="Roboto"/>
                <a:sym typeface="Roboto"/>
                <a:hlinkClick r:id="rId3">
                  <a:extLst>
                    <a:ext uri="{A12FA001-AC4F-418D-AE19-62706E023703}">
                      <ahyp:hlinkClr val="tx"/>
                    </a:ext>
                  </a:extLst>
                </a:hlinkClick>
              </a:rPr>
              <a:t>https://www.rev.com/onlinevoicerecorder</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rPr lang="en-GB" sz="1050">
                <a:solidFill>
                  <a:srgbClr val="444746"/>
                </a:solidFill>
                <a:highlight>
                  <a:srgbClr val="FFFFFF"/>
                </a:highlight>
                <a:latin typeface="Roboto"/>
                <a:ea typeface="Roboto"/>
                <a:cs typeface="Roboto"/>
                <a:sym typeface="Roboto"/>
              </a:rPr>
              <a:t>Here is how to upload an audio file to google drive: </a:t>
            </a:r>
            <a:r>
              <a:rPr lang="en-GB" sz="1050">
                <a:solidFill>
                  <a:srgbClr val="0B57D0"/>
                </a:solidFill>
                <a:highlight>
                  <a:srgbClr val="FFFFFF"/>
                </a:highlight>
                <a:uFill>
                  <a:noFill/>
                </a:uFill>
                <a:latin typeface="Roboto"/>
                <a:ea typeface="Roboto"/>
                <a:cs typeface="Roboto"/>
                <a:sym typeface="Roboto"/>
                <a:hlinkClick r:id="rId4">
                  <a:extLst>
                    <a:ext uri="{A12FA001-AC4F-418D-AE19-62706E023703}">
                      <ahyp:hlinkClr val="tx"/>
                    </a:ext>
                  </a:extLst>
                </a:hlinkClick>
              </a:rPr>
              <a:t>https://www.youtube.com/watch?v=CyOQ88abZQo</a:t>
            </a:r>
            <a:endParaRPr/>
          </a:p>
          <a:p>
            <a:pPr indent="0" lvl="0" marL="0" rtl="0" algn="l">
              <a:spcBef>
                <a:spcPts val="0"/>
              </a:spcBef>
              <a:spcAft>
                <a:spcPts val="0"/>
              </a:spcAft>
              <a:buNone/>
            </a:pPr>
            <a:r>
              <a:rPr lang="en-GB"/>
              <a:t>Here is another online voice recorder:</a:t>
            </a:r>
            <a:endParaRPr/>
          </a:p>
          <a:p>
            <a:pPr indent="0" lvl="0" marL="0" rtl="0" algn="l">
              <a:spcBef>
                <a:spcPts val="0"/>
              </a:spcBef>
              <a:spcAft>
                <a:spcPts val="0"/>
              </a:spcAft>
              <a:buNone/>
            </a:pPr>
            <a:r>
              <a:rPr lang="en-GB" u="sng">
                <a:solidFill>
                  <a:schemeClr val="hlink"/>
                </a:solidFill>
                <a:hlinkClick r:id="rId5"/>
              </a:rPr>
              <a:t>https://online-voice-recorder.com/#google_vignette</a:t>
            </a:r>
            <a:endParaRPr/>
          </a:p>
          <a:p>
            <a:pPr indent="0" lvl="0" marL="0" rtl="0" algn="l">
              <a:spcBef>
                <a:spcPts val="0"/>
              </a:spcBef>
              <a:spcAft>
                <a:spcPts val="0"/>
              </a:spcAft>
              <a:buNone/>
            </a:pPr>
            <a:r>
              <a:rPr lang="en-GB" sz="1050">
                <a:solidFill>
                  <a:srgbClr val="1F1F1F"/>
                </a:solidFill>
                <a:highlight>
                  <a:srgbClr val="FFFFFF"/>
                </a:highlight>
                <a:latin typeface="Roboto"/>
                <a:ea typeface="Roboto"/>
                <a:cs typeface="Roboto"/>
                <a:sym typeface="Roboto"/>
              </a:rPr>
              <a:t>If you choose to use**iphone/android** voice recorder you must **convert the files** to mp3/wav files! Link to add Converted Audio to Google </a:t>
            </a:r>
            <a:r>
              <a:rPr lang="en-GB" sz="1050">
                <a:solidFill>
                  <a:srgbClr val="1F1F1F"/>
                </a:solidFill>
                <a:highlight>
                  <a:srgbClr val="FFFFFF"/>
                </a:highlight>
                <a:latin typeface="Roboto"/>
                <a:ea typeface="Roboto"/>
                <a:cs typeface="Roboto"/>
                <a:sym typeface="Roboto"/>
              </a:rPr>
              <a:t>Slides</a:t>
            </a:r>
            <a:r>
              <a:rPr lang="en-GB" sz="1050">
                <a:solidFill>
                  <a:srgbClr val="1F1F1F"/>
                </a:solidFill>
                <a:highlight>
                  <a:srgbClr val="FFFFFF"/>
                </a:highlight>
                <a:latin typeface="Roboto"/>
                <a:ea typeface="Roboto"/>
                <a:cs typeface="Roboto"/>
                <a:sym typeface="Roboto"/>
              </a:rPr>
              <a:t>: </a:t>
            </a:r>
            <a:r>
              <a:rPr lang="en-GB" sz="1050" u="sng">
                <a:solidFill>
                  <a:schemeClr val="hlink"/>
                </a:solidFill>
                <a:highlight>
                  <a:srgbClr val="FFFFFF"/>
                </a:highlight>
                <a:latin typeface="Roboto"/>
                <a:ea typeface="Roboto"/>
                <a:cs typeface="Roboto"/>
                <a:sym typeface="Roboto"/>
                <a:hlinkClick r:id="rId6"/>
              </a:rPr>
              <a:t>https://docs.google.com/presentation/d/16eH4TWDz6JfaBCtxRwTp7j5-nHjiidNZw56YX9pxD6g/htmlpresent</a:t>
            </a:r>
            <a:endParaRPr sz="1050">
              <a:solidFill>
                <a:srgbClr val="1F1F1F"/>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050">
                <a:solidFill>
                  <a:srgbClr val="1F1F1F"/>
                </a:solidFill>
                <a:latin typeface="Roboto"/>
                <a:ea typeface="Roboto"/>
                <a:cs typeface="Roboto"/>
                <a:sym typeface="Roboto"/>
              </a:rPr>
              <a:t>Make sure to make it very briefly and add some images/emojis if possible! **Note:** every team member must paste the google slides and google slides video in the unit 8 discussion after I record the video for the whole team.</a:t>
            </a:r>
            <a:endParaRPr sz="1050">
              <a:solidFill>
                <a:srgbClr val="1F1F1F"/>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Times New Roman"/>
                <a:ea typeface="Times New Roman"/>
                <a:cs typeface="Times New Roman"/>
                <a:sym typeface="Times New Roman"/>
              </a:rPr>
              <a:t>Now, continuing the Project Timeline, development history, and deployment. Here is the breakdown of our documentation, updates, and </a:t>
            </a:r>
            <a:r>
              <a:rPr lang="en-GB" sz="1200">
                <a:solidFill>
                  <a:schemeClr val="dk1"/>
                </a:solidFill>
                <a:latin typeface="Times New Roman"/>
                <a:ea typeface="Times New Roman"/>
                <a:cs typeface="Times New Roman"/>
                <a:sym typeface="Times New Roman"/>
              </a:rPr>
              <a:t>completed</a:t>
            </a:r>
            <a:r>
              <a:rPr lang="en-GB" sz="1200">
                <a:solidFill>
                  <a:schemeClr val="dk1"/>
                </a:solidFill>
                <a:latin typeface="Times New Roman"/>
                <a:ea typeface="Times New Roman"/>
                <a:cs typeface="Times New Roman"/>
                <a:sym typeface="Times New Roman"/>
              </a:rPr>
              <a:t> tasks per Unit. It goes from Units 1- 8.</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sz="1200">
                <a:solidFill>
                  <a:schemeClr val="dk1"/>
                </a:solidFill>
                <a:latin typeface="Times New Roman"/>
                <a:ea typeface="Times New Roman"/>
                <a:cs typeface="Times New Roman"/>
                <a:sym typeface="Times New Roman"/>
              </a:rPr>
              <a:t>Starting from the </a:t>
            </a:r>
            <a:r>
              <a:rPr lang="en-GB" sz="1200">
                <a:solidFill>
                  <a:schemeClr val="dk1"/>
                </a:solidFill>
                <a:latin typeface="Times New Roman"/>
                <a:ea typeface="Times New Roman"/>
                <a:cs typeface="Times New Roman"/>
                <a:sym typeface="Times New Roman"/>
              </a:rPr>
              <a:t>first</a:t>
            </a:r>
            <a:r>
              <a:rPr lang="en-GB" sz="1200">
                <a:solidFill>
                  <a:schemeClr val="dk1"/>
                </a:solidFill>
                <a:latin typeface="Times New Roman"/>
                <a:ea typeface="Times New Roman"/>
                <a:cs typeface="Times New Roman"/>
                <a:sym typeface="Times New Roman"/>
              </a:rPr>
              <a:t> three weeks, the Project Plan and Design Plan were essential in our Python Game Hub project as they provided a clear roadmap and structure, helping the team stay organized, meet deadlines, and ensure all features were well thought out before coding began. Next, in the fourth and sixth weeks, the development phases (Phase 1 and Phase 2) ensured all core and advanced features were implemented and refined. On week 5 for the Testing plan, it confirmed that all games worked on all platforms (Windows, Mac, and Linux), while the User Guide for Unit 7 made the project accessible for users and the “getting started steps”. Finally, during Unit 8, the Deployment Report and Presentation ensured everything was ready for </a:t>
            </a:r>
            <a:r>
              <a:rPr lang="en-GB" sz="1200">
                <a:solidFill>
                  <a:schemeClr val="dk1"/>
                </a:solidFill>
                <a:latin typeface="Times New Roman"/>
                <a:ea typeface="Times New Roman"/>
                <a:cs typeface="Times New Roman"/>
                <a:sym typeface="Times New Roman"/>
              </a:rPr>
              <a:t>final submission. The links are attached here and it should have both the Google Drive link and GitHub doc folder link.</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sz="1200">
                <a:solidFill>
                  <a:schemeClr val="dk1"/>
                </a:solidFill>
                <a:latin typeface="Times New Roman"/>
                <a:ea typeface="Times New Roman"/>
                <a:cs typeface="Times New Roman"/>
                <a:sym typeface="Times New Roman"/>
              </a:rPr>
              <a:t>To display our deployment, we have made it so that our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GB" u="sng">
                <a:solidFill>
                  <a:srgbClr val="1B212C"/>
                </a:solidFill>
                <a:latin typeface="Lato"/>
                <a:ea typeface="Lato"/>
                <a:cs typeface="Lato"/>
                <a:sym typeface="Lato"/>
              </a:rPr>
              <a:t>Python Game Hub must be Publicly Accessed on GitHub:</a:t>
            </a:r>
            <a:endParaRPr b="1" u="sng">
              <a:solidFill>
                <a:srgbClr val="1B212C"/>
              </a:solidFill>
              <a:latin typeface="Lato"/>
              <a:ea typeface="Lato"/>
              <a:cs typeface="Lato"/>
              <a:sym typeface="Lato"/>
            </a:endParaRPr>
          </a:p>
          <a:p>
            <a:pPr indent="-298450" lvl="0" marL="457200" rtl="0" algn="l">
              <a:spcBef>
                <a:spcPts val="0"/>
              </a:spcBef>
              <a:spcAft>
                <a:spcPts val="0"/>
              </a:spcAft>
              <a:buClr>
                <a:srgbClr val="1B212C"/>
              </a:buClr>
              <a:buSzPts val="1100"/>
              <a:buFont typeface="Lato"/>
              <a:buChar char="●"/>
            </a:pPr>
            <a:r>
              <a:rPr b="1" lang="en-GB">
                <a:solidFill>
                  <a:srgbClr val="1B212C"/>
                </a:solidFill>
                <a:latin typeface="Lato"/>
                <a:ea typeface="Lato"/>
                <a:cs typeface="Lato"/>
                <a:sym typeface="Lato"/>
              </a:rPr>
              <a:t>GitHub Repository: </a:t>
            </a:r>
            <a:endParaRPr b="1">
              <a:solidFill>
                <a:srgbClr val="1B212C"/>
              </a:solidFill>
              <a:latin typeface="Lato"/>
              <a:ea typeface="Lato"/>
              <a:cs typeface="Lato"/>
              <a:sym typeface="Lato"/>
            </a:endParaRPr>
          </a:p>
          <a:p>
            <a:pPr indent="-298450" lvl="0" marL="457200" rtl="0" algn="l">
              <a:spcBef>
                <a:spcPts val="0"/>
              </a:spcBef>
              <a:spcAft>
                <a:spcPts val="0"/>
              </a:spcAft>
              <a:buClr>
                <a:srgbClr val="1B212C"/>
              </a:buClr>
              <a:buSzPts val="1100"/>
              <a:buFont typeface="Lato"/>
              <a:buChar char="●"/>
            </a:pPr>
            <a:r>
              <a:rPr b="1" lang="en-GB">
                <a:solidFill>
                  <a:srgbClr val="1B212C"/>
                </a:solidFill>
                <a:latin typeface="Lato"/>
                <a:ea typeface="Lato"/>
                <a:cs typeface="Lato"/>
                <a:sym typeface="Lato"/>
              </a:rPr>
              <a:t>You can access it with the link given below and follow the isnructions on the readme.md file or the User guide to get started!</a:t>
            </a:r>
            <a:endParaRPr b="1">
              <a:solidFill>
                <a:srgbClr val="1B212C"/>
              </a:solidFill>
              <a:latin typeface="Lato"/>
              <a:ea typeface="Lato"/>
              <a:cs typeface="Lato"/>
              <a:sym typeface="Lato"/>
            </a:endParaRPr>
          </a:p>
          <a:p>
            <a:pPr indent="-298450" lvl="0" marL="457200" rtl="0" algn="l">
              <a:spcBef>
                <a:spcPts val="0"/>
              </a:spcBef>
              <a:spcAft>
                <a:spcPts val="0"/>
              </a:spcAft>
              <a:buClr>
                <a:srgbClr val="1B212C"/>
              </a:buClr>
              <a:buSzPts val="1100"/>
              <a:buFont typeface="Lato"/>
              <a:buChar char="●"/>
            </a:pPr>
            <a:r>
              <a:rPr lang="en-GB" u="sng">
                <a:solidFill>
                  <a:srgbClr val="0145AC"/>
                </a:solidFill>
                <a:latin typeface="Lato"/>
                <a:ea typeface="Lato"/>
                <a:cs typeface="Lato"/>
                <a:sym typeface="Lato"/>
                <a:hlinkClick r:id="rId2">
                  <a:extLst>
                    <a:ext uri="{A12FA001-AC4F-418D-AE19-62706E023703}">
                      <ahyp:hlinkClr val="tx"/>
                    </a:ext>
                  </a:extLst>
                </a:hlinkClick>
              </a:rPr>
              <a:t>[CMSC495Capstone-Python Game Hub]</a:t>
            </a:r>
            <a:endParaRPr>
              <a:solidFill>
                <a:srgbClr val="0145AC"/>
              </a:solidFill>
              <a:latin typeface="Lato"/>
              <a:ea typeface="Lato"/>
              <a:cs typeface="Lato"/>
              <a:sym typeface="Lato"/>
            </a:endParaRPr>
          </a:p>
          <a:p>
            <a:pPr indent="-298450" lvl="1" marL="914400" rtl="0" algn="l">
              <a:spcBef>
                <a:spcPts val="0"/>
              </a:spcBef>
              <a:spcAft>
                <a:spcPts val="0"/>
              </a:spcAft>
              <a:buClr>
                <a:srgbClr val="1B212C"/>
              </a:buClr>
              <a:buSzPts val="1100"/>
              <a:buFont typeface="Lato"/>
              <a:buChar char="○"/>
            </a:pPr>
            <a:r>
              <a:rPr lang="en-GB">
                <a:solidFill>
                  <a:srgbClr val="1B212C"/>
                </a:solidFill>
                <a:latin typeface="Lato"/>
                <a:ea typeface="Lato"/>
                <a:cs typeface="Lato"/>
                <a:sym typeface="Lato"/>
              </a:rPr>
              <a:t>Read the </a:t>
            </a:r>
            <a:r>
              <a:rPr lang="en-GB" u="sng">
                <a:solidFill>
                  <a:srgbClr val="0145AC"/>
                </a:solidFill>
                <a:latin typeface="Lato"/>
                <a:ea typeface="Lato"/>
                <a:cs typeface="Lato"/>
                <a:sym typeface="Lato"/>
                <a:hlinkClick r:id="rId3">
                  <a:extLst>
                    <a:ext uri="{A12FA001-AC4F-418D-AE19-62706E023703}">
                      <ahyp:hlinkClr val="tx"/>
                    </a:ext>
                  </a:extLst>
                </a:hlinkClick>
              </a:rPr>
              <a:t>README.md</a:t>
            </a:r>
            <a:r>
              <a:rPr lang="en-GB">
                <a:solidFill>
                  <a:srgbClr val="0145AC"/>
                </a:solidFill>
                <a:latin typeface="Lato"/>
                <a:ea typeface="Lato"/>
                <a:cs typeface="Lato"/>
                <a:sym typeface="Lato"/>
              </a:rPr>
              <a:t> </a:t>
            </a:r>
            <a:r>
              <a:rPr lang="en-GB">
                <a:solidFill>
                  <a:srgbClr val="1B212C"/>
                </a:solidFill>
                <a:latin typeface="Lato"/>
                <a:ea typeface="Lato"/>
                <a:cs typeface="Lato"/>
                <a:sym typeface="Lato"/>
              </a:rPr>
              <a:t>OR </a:t>
            </a:r>
            <a:r>
              <a:rPr lang="en-GB" u="sng">
                <a:solidFill>
                  <a:srgbClr val="0145AC"/>
                </a:solidFill>
                <a:latin typeface="Lato"/>
                <a:ea typeface="Lato"/>
                <a:cs typeface="Lato"/>
                <a:sym typeface="Lato"/>
                <a:hlinkClick r:id="rId4">
                  <a:extLst>
                    <a:ext uri="{A12FA001-AC4F-418D-AE19-62706E023703}">
                      <ahyp:hlinkClr val="tx"/>
                    </a:ext>
                  </a:extLst>
                </a:hlinkClick>
              </a:rPr>
              <a:t>User Guide</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530fad937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530fad937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Times New Roman"/>
                <a:ea typeface="Times New Roman"/>
                <a:cs typeface="Times New Roman"/>
                <a:sym typeface="Times New Roman"/>
              </a:rPr>
              <a:t>Continuing on from the previous </a:t>
            </a:r>
            <a:r>
              <a:rPr lang="en-GB" sz="1200">
                <a:solidFill>
                  <a:schemeClr val="dk1"/>
                </a:solidFill>
                <a:latin typeface="Times New Roman"/>
                <a:ea typeface="Times New Roman"/>
                <a:cs typeface="Times New Roman"/>
                <a:sym typeface="Times New Roman"/>
              </a:rPr>
              <a:t>slide</a:t>
            </a:r>
            <a:r>
              <a:rPr lang="en-GB" sz="1200">
                <a:solidFill>
                  <a:schemeClr val="dk1"/>
                </a:solidFill>
                <a:latin typeface="Times New Roman"/>
                <a:ea typeface="Times New Roman"/>
                <a:cs typeface="Times New Roman"/>
                <a:sym typeface="Times New Roman"/>
              </a:rPr>
              <a:t>, please </a:t>
            </a:r>
            <a:r>
              <a:rPr lang="en-GB">
                <a:solidFill>
                  <a:schemeClr val="dk1"/>
                </a:solidFill>
                <a:latin typeface="Times New Roman"/>
                <a:ea typeface="Times New Roman"/>
                <a:cs typeface="Times New Roman"/>
                <a:sym typeface="Times New Roman"/>
              </a:rPr>
              <a:t>Refer to </a:t>
            </a:r>
            <a:r>
              <a:rPr lang="en-GB" u="sng">
                <a:solidFill>
                  <a:schemeClr val="dk1"/>
                </a:solidFill>
                <a:latin typeface="Times New Roman"/>
                <a:ea typeface="Times New Roman"/>
                <a:cs typeface="Times New Roman"/>
                <a:sym typeface="Times New Roman"/>
              </a:rPr>
              <a:t>Unit 6, and Unit 8 </a:t>
            </a:r>
            <a:r>
              <a:rPr lang="en-GB">
                <a:solidFill>
                  <a:schemeClr val="dk1"/>
                </a:solidFill>
                <a:latin typeface="Times New Roman"/>
                <a:ea typeface="Times New Roman"/>
                <a:cs typeface="Times New Roman"/>
                <a:sym typeface="Times New Roman"/>
              </a:rPr>
              <a:t>to compare the project timelines, job contributions, Git (Version Control), Testing, and Changes to the Project Management sections. By going to these documents, you can see </a:t>
            </a:r>
            <a:r>
              <a:rPr lang="en-GB" sz="1200">
                <a:solidFill>
                  <a:schemeClr val="dk1"/>
                </a:solidFill>
                <a:latin typeface="Times New Roman"/>
                <a:ea typeface="Times New Roman"/>
                <a:cs typeface="Times New Roman"/>
                <a:sym typeface="Times New Roman"/>
              </a:rPr>
              <a:t>all core and advanced features were implemented and refined, including the testings that passed without failure. Meanwhile, the Deployment Report and Presentation ensured everything was ready, reviewed, and clearly communicated for final submission including all links to each section. When checking units 6 and 8 </a:t>
            </a:r>
            <a:r>
              <a:rPr lang="en-GB">
                <a:solidFill>
                  <a:schemeClr val="dk1"/>
                </a:solidFill>
                <a:latin typeface="Times New Roman"/>
                <a:ea typeface="Times New Roman"/>
                <a:cs typeface="Times New Roman"/>
                <a:sym typeface="Times New Roman"/>
              </a:rPr>
              <a:t>you must go the all the APPENDIXES sections.</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GB">
                <a:solidFill>
                  <a:schemeClr val="dk1"/>
                </a:solidFill>
                <a:latin typeface="Times New Roman"/>
                <a:ea typeface="Times New Roman"/>
                <a:cs typeface="Times New Roman"/>
                <a:sym typeface="Times New Roman"/>
              </a:rPr>
              <a:t>The testing and Git version control processes are further detailed in APPENDIX D and APPENDIX E. The Milestones and Gantt chart updates with the Contribution Report are in APPENDIX A, APPENDIX B, and APPENDIX E. </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GB">
                <a:solidFill>
                  <a:schemeClr val="dk1"/>
                </a:solidFill>
                <a:latin typeface="Times New Roman"/>
                <a:ea typeface="Times New Roman"/>
                <a:cs typeface="Times New Roman"/>
                <a:sym typeface="Times New Roman"/>
              </a:rPr>
              <a:t>A shows the overall timeline due dates and how our progress compares with units 1-8. B shows the breakdown of each task/milestones completed and costs. </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GB">
                <a:solidFill>
                  <a:schemeClr val="dk1"/>
                </a:solidFill>
                <a:latin typeface="Times New Roman"/>
                <a:ea typeface="Times New Roman"/>
                <a:cs typeface="Times New Roman"/>
                <a:sym typeface="Times New Roman"/>
              </a:rPr>
              <a:t>APPENDIX C is referring to the delays and emergencies so far to push back the code. </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GB">
                <a:solidFill>
                  <a:schemeClr val="dk1"/>
                </a:solidFill>
                <a:latin typeface="Times New Roman"/>
                <a:ea typeface="Times New Roman"/>
                <a:cs typeface="Times New Roman"/>
                <a:sym typeface="Times New Roman"/>
              </a:rPr>
              <a:t>APPENDIX E shows the breakdown of the Git issues/milestones completed for that week (screenshots).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Lastly, Unit 7 is more on the design/overall application overview.</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4fc08dbf85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4fc08dbf85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52a80c53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52a80c53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 audio as it continues off the </a:t>
            </a:r>
            <a:r>
              <a:rPr lang="en-GB"/>
              <a:t>transition</a:t>
            </a:r>
            <a:r>
              <a:rPr lang="en-GB"/>
              <a:t> slide from the previous!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4fc08dbf85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4fc08dbf85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4fc08dbf85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4fc08dbf85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4fc08dbf85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4fc08dbf85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4ffa6a2e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4ffa6a2e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200">
                <a:solidFill>
                  <a:schemeClr val="dk1"/>
                </a:solidFill>
                <a:latin typeface="Times New Roman"/>
                <a:ea typeface="Times New Roman"/>
                <a:cs typeface="Times New Roman"/>
                <a:sym typeface="Times New Roman"/>
              </a:rPr>
              <a:t>Now, in this slide I’ll discuss the Documentation and Plans. For the first three weeks, the Project Plan and Design Plan were essential in our Python Game Hub project as they provided a clear roadmap and structure, helping the team stay organized, meet deadlines, and ensure all features were well thought out before coding began. This includes a breakdown of our SDLC waterfall method, milestones, tasks, issues, overall progress, and job contributions. The development phases (Phase 1 and Phase 2) ensured all core and advanced features were implemented and refined. The Testing plan tested that all games work, while the User Guide made the project accessible for users. Finally, the Deployment Report and Presentation ensured everything was ready, for the final submission.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200">
                <a:solidFill>
                  <a:schemeClr val="dk1"/>
                </a:solidFill>
                <a:latin typeface="Times New Roman"/>
                <a:ea typeface="Times New Roman"/>
                <a:cs typeface="Times New Roman"/>
                <a:sym typeface="Times New Roman"/>
              </a:rPr>
              <a:t>Note: If you want to view the </a:t>
            </a:r>
            <a:r>
              <a:rPr lang="en-GB" sz="1200">
                <a:solidFill>
                  <a:schemeClr val="dk1"/>
                </a:solidFill>
                <a:latin typeface="Times New Roman"/>
                <a:ea typeface="Times New Roman"/>
                <a:cs typeface="Times New Roman"/>
                <a:sym typeface="Times New Roman"/>
              </a:rPr>
              <a:t>updated</a:t>
            </a:r>
            <a:r>
              <a:rPr lang="en-GB" sz="1200">
                <a:solidFill>
                  <a:schemeClr val="dk1"/>
                </a:solidFill>
                <a:latin typeface="Times New Roman"/>
                <a:ea typeface="Times New Roman"/>
                <a:cs typeface="Times New Roman"/>
                <a:sym typeface="Times New Roman"/>
              </a:rPr>
              <a:t> project plan which has the </a:t>
            </a:r>
            <a:r>
              <a:rPr lang="en-GB" sz="1200">
                <a:solidFill>
                  <a:schemeClr val="dk1"/>
                </a:solidFill>
                <a:latin typeface="Times New Roman"/>
                <a:ea typeface="Times New Roman"/>
                <a:cs typeface="Times New Roman"/>
                <a:sym typeface="Times New Roman"/>
              </a:rPr>
              <a:t>testing, git (version control), c</a:t>
            </a:r>
            <a:r>
              <a:rPr lang="en-GB" sz="1200">
                <a:solidFill>
                  <a:schemeClr val="dk1"/>
                </a:solidFill>
                <a:latin typeface="Times New Roman"/>
                <a:ea typeface="Times New Roman"/>
                <a:cs typeface="Times New Roman"/>
                <a:sym typeface="Times New Roman"/>
              </a:rPr>
              <a:t>hart and </a:t>
            </a:r>
            <a:r>
              <a:rPr lang="en-GB" sz="1200">
                <a:solidFill>
                  <a:schemeClr val="dk1"/>
                </a:solidFill>
                <a:latin typeface="Times New Roman"/>
                <a:ea typeface="Times New Roman"/>
                <a:cs typeface="Times New Roman"/>
                <a:sym typeface="Times New Roman"/>
              </a:rPr>
              <a:t>timeline</a:t>
            </a:r>
            <a:r>
              <a:rPr lang="en-GB" sz="1200">
                <a:solidFill>
                  <a:schemeClr val="dk1"/>
                </a:solidFill>
                <a:latin typeface="Times New Roman"/>
                <a:ea typeface="Times New Roman"/>
                <a:cs typeface="Times New Roman"/>
                <a:sym typeface="Times New Roman"/>
              </a:rPr>
              <a:t> is is crucial to view all the </a:t>
            </a:r>
            <a:r>
              <a:rPr lang="en-GB" sz="1200">
                <a:solidFill>
                  <a:schemeClr val="dk1"/>
                </a:solidFill>
                <a:latin typeface="Times New Roman"/>
                <a:ea typeface="Times New Roman"/>
                <a:cs typeface="Times New Roman"/>
                <a:sym typeface="Times New Roman"/>
              </a:rPr>
              <a:t>appendixes</a:t>
            </a:r>
            <a:r>
              <a:rPr lang="en-GB" sz="1200">
                <a:solidFill>
                  <a:schemeClr val="dk1"/>
                </a:solidFill>
                <a:latin typeface="Times New Roman"/>
                <a:ea typeface="Times New Roman"/>
                <a:cs typeface="Times New Roman"/>
                <a:sym typeface="Times New Roman"/>
              </a:rPr>
              <a:t> of Units 4, 5, 6, and 8.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rPr lang="en-GB" sz="1200">
                <a:solidFill>
                  <a:schemeClr val="dk1"/>
                </a:solidFill>
                <a:latin typeface="Times New Roman"/>
                <a:ea typeface="Times New Roman"/>
                <a:cs typeface="Times New Roman"/>
                <a:sym typeface="Times New Roman"/>
              </a:rPr>
              <a:t>On the left has the links to all the project plans and on the right has the link to all the other project plans.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4fc08dbf8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4fc08dbf8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4fc08dbf85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4fc08dbf85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200">
                <a:solidFill>
                  <a:schemeClr val="dk1"/>
                </a:solidFill>
                <a:latin typeface="Times New Roman"/>
                <a:ea typeface="Times New Roman"/>
                <a:cs typeface="Times New Roman"/>
                <a:sym typeface="Times New Roman"/>
              </a:rPr>
              <a:t>Now, in this slide I’ll discuss the project evaluation, test plans, verification, and results. By doing the GUI and back-end code using detailed manual and automated test plans including GitHub Actions, we were able to identify and fix all major issues before deployment. All of the</a:t>
            </a:r>
            <a:r>
              <a:rPr lang="en-GB" sz="1200">
                <a:solidFill>
                  <a:schemeClr val="dk1"/>
                </a:solidFill>
                <a:latin typeface="Times New Roman"/>
                <a:ea typeface="Times New Roman"/>
                <a:cs typeface="Times New Roman"/>
                <a:sym typeface="Times New Roman"/>
              </a:rPr>
              <a:t> test plan documents and results for Units 4, 5, and 6 ensures that our Python Game Hub project works and is ready for </a:t>
            </a:r>
            <a:r>
              <a:rPr lang="en-GB" sz="1200">
                <a:solidFill>
                  <a:schemeClr val="dk1"/>
                </a:solidFill>
                <a:latin typeface="Times New Roman"/>
                <a:ea typeface="Times New Roman"/>
                <a:cs typeface="Times New Roman"/>
                <a:sym typeface="Times New Roman"/>
              </a:rPr>
              <a:t>deployment</a:t>
            </a:r>
            <a:r>
              <a:rPr lang="en-GB" sz="1200">
                <a:solidFill>
                  <a:schemeClr val="dk1"/>
                </a:solidFill>
                <a:latin typeface="Times New Roman"/>
                <a:ea typeface="Times New Roman"/>
                <a:cs typeface="Times New Roman"/>
                <a:sym typeface="Times New Roman"/>
              </a:rPr>
              <a:t>. These testings allowed us to identify and resolve issues for the final production or deployment process. In Units 4, 5, and 6 we were able to </a:t>
            </a:r>
            <a:r>
              <a:rPr lang="en-GB" sz="1200">
                <a:solidFill>
                  <a:schemeClr val="dk1"/>
                </a:solidFill>
                <a:latin typeface="Times New Roman"/>
                <a:ea typeface="Times New Roman"/>
                <a:cs typeface="Times New Roman"/>
                <a:sym typeface="Times New Roman"/>
              </a:rPr>
              <a:t>successfully</a:t>
            </a:r>
            <a:r>
              <a:rPr lang="en-GB" sz="1200">
                <a:solidFill>
                  <a:schemeClr val="dk1"/>
                </a:solidFill>
                <a:latin typeface="Times New Roman"/>
                <a:ea typeface="Times New Roman"/>
                <a:cs typeface="Times New Roman"/>
                <a:sym typeface="Times New Roman"/>
              </a:rPr>
              <a:t> identify and fix all problems while </a:t>
            </a:r>
            <a:r>
              <a:rPr lang="en-GB" sz="1200">
                <a:solidFill>
                  <a:schemeClr val="dk1"/>
                </a:solidFill>
                <a:latin typeface="Times New Roman"/>
                <a:ea typeface="Times New Roman"/>
                <a:cs typeface="Times New Roman"/>
                <a:sym typeface="Times New Roman"/>
              </a:rPr>
              <a:t>testing</a:t>
            </a:r>
            <a:r>
              <a:rPr lang="en-GB" sz="1200">
                <a:solidFill>
                  <a:schemeClr val="dk1"/>
                </a:solidFill>
                <a:latin typeface="Times New Roman"/>
                <a:ea typeface="Times New Roman"/>
                <a:cs typeface="Times New Roman"/>
                <a:sym typeface="Times New Roman"/>
              </a:rPr>
              <a:t> it continuously until every test case has passed without any fails. You can learn how to run these tests again using the Unit 7 User guide and the Unit 8 README.md file</a:t>
            </a:r>
            <a:r>
              <a:rPr lang="en-GB" sz="1200">
                <a:solidFill>
                  <a:schemeClr val="dk1"/>
                </a:solidFill>
                <a:latin typeface="Times New Roman"/>
                <a:ea typeface="Times New Roman"/>
                <a:cs typeface="Times New Roman"/>
                <a:sym typeface="Times New Roman"/>
              </a:rPr>
              <a:t>. </a:t>
            </a:r>
            <a:r>
              <a:rPr lang="en-GB" sz="1200">
                <a:solidFill>
                  <a:schemeClr val="dk1"/>
                </a:solidFill>
                <a:latin typeface="Times New Roman"/>
                <a:ea typeface="Times New Roman"/>
                <a:cs typeface="Times New Roman"/>
                <a:sym typeface="Times New Roman"/>
              </a:rPr>
              <a:t>The finalized test plans, including both manual and automated testing (unit tests and github actions), have been embedded in this document and can be opened by clicking on their links below.</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200">
                <a:solidFill>
                  <a:schemeClr val="dk1"/>
                </a:solidFill>
                <a:latin typeface="Times New Roman"/>
                <a:ea typeface="Times New Roman"/>
                <a:cs typeface="Times New Roman"/>
                <a:sym typeface="Times New Roman"/>
              </a:rPr>
              <a:t>There are two links the </a:t>
            </a:r>
            <a:r>
              <a:rPr lang="en-GB" sz="1200">
                <a:solidFill>
                  <a:schemeClr val="dk1"/>
                </a:solidFill>
                <a:latin typeface="Times New Roman"/>
                <a:ea typeface="Times New Roman"/>
                <a:cs typeface="Times New Roman"/>
                <a:sym typeface="Times New Roman"/>
              </a:rPr>
              <a:t>Google Drive</a:t>
            </a:r>
            <a:r>
              <a:rPr lang="en-GB" sz="1200">
                <a:solidFill>
                  <a:schemeClr val="dk1"/>
                </a:solidFill>
                <a:latin typeface="Times New Roman"/>
                <a:ea typeface="Times New Roman"/>
                <a:cs typeface="Times New Roman"/>
                <a:sym typeface="Times New Roman"/>
              </a:rPr>
              <a:t> one and the GitHub doc folder. Both links should work.</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200">
                <a:solidFill>
                  <a:schemeClr val="dk1"/>
                </a:solidFill>
                <a:latin typeface="Times New Roman"/>
                <a:ea typeface="Times New Roman"/>
                <a:cs typeface="Times New Roman"/>
                <a:sym typeface="Times New Roman"/>
              </a:rPr>
              <a:t>Images to the right demonstrate the Unittest ran </a:t>
            </a:r>
            <a:r>
              <a:rPr lang="en-GB" sz="1200">
                <a:solidFill>
                  <a:schemeClr val="dk1"/>
                </a:solidFill>
                <a:latin typeface="Times New Roman"/>
                <a:ea typeface="Times New Roman"/>
                <a:cs typeface="Times New Roman"/>
                <a:sym typeface="Times New Roman"/>
              </a:rPr>
              <a:t>through the</a:t>
            </a:r>
            <a:r>
              <a:rPr lang="en-GB" sz="1200">
                <a:solidFill>
                  <a:schemeClr val="dk1"/>
                </a:solidFill>
                <a:latin typeface="Times New Roman"/>
                <a:ea typeface="Times New Roman"/>
                <a:cs typeface="Times New Roman"/>
                <a:sym typeface="Times New Roman"/>
              </a:rPr>
              <a:t> GitHub Actions or IDE and the Manual Excel testing.</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120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4fc08dbf85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4fc08dbf85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200">
                <a:solidFill>
                  <a:schemeClr val="dk1"/>
                </a:solidFill>
                <a:latin typeface="Times New Roman"/>
                <a:ea typeface="Times New Roman"/>
                <a:cs typeface="Times New Roman"/>
                <a:sym typeface="Times New Roman"/>
              </a:rPr>
              <a:t>For the Project Timeline, here is our Project Timeline based on Unit 4 and 5 after feedback on our Project Plans.</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200">
                <a:solidFill>
                  <a:schemeClr val="dk1"/>
                </a:solidFill>
                <a:latin typeface="Times New Roman"/>
                <a:ea typeface="Times New Roman"/>
                <a:cs typeface="Times New Roman"/>
                <a:sym typeface="Times New Roman"/>
              </a:rPr>
              <a:t>By </a:t>
            </a:r>
            <a:r>
              <a:rPr lang="en-GB" sz="1200">
                <a:solidFill>
                  <a:schemeClr val="dk1"/>
                </a:solidFill>
                <a:latin typeface="Times New Roman"/>
                <a:ea typeface="Times New Roman"/>
                <a:cs typeface="Times New Roman"/>
                <a:sym typeface="Times New Roman"/>
              </a:rPr>
              <a:t>following</a:t>
            </a:r>
            <a:r>
              <a:rPr lang="en-GB" sz="1200">
                <a:solidFill>
                  <a:schemeClr val="dk1"/>
                </a:solidFill>
                <a:latin typeface="Times New Roman"/>
                <a:ea typeface="Times New Roman"/>
                <a:cs typeface="Times New Roman"/>
                <a:sym typeface="Times New Roman"/>
              </a:rPr>
              <a:t> the SDLC waterfall method, this is a </a:t>
            </a:r>
            <a:r>
              <a:rPr lang="en-GB" sz="1200">
                <a:solidFill>
                  <a:schemeClr val="dk1"/>
                </a:solidFill>
                <a:latin typeface="Times New Roman"/>
                <a:ea typeface="Times New Roman"/>
                <a:cs typeface="Times New Roman"/>
                <a:sym typeface="Times New Roman"/>
              </a:rPr>
              <a:t>Gantt</a:t>
            </a:r>
            <a:r>
              <a:rPr lang="en-GB" sz="1200">
                <a:solidFill>
                  <a:schemeClr val="dk1"/>
                </a:solidFill>
                <a:latin typeface="Times New Roman"/>
                <a:ea typeface="Times New Roman"/>
                <a:cs typeface="Times New Roman"/>
                <a:sym typeface="Times New Roman"/>
              </a:rPr>
              <a:t> chart of the timeline for our </a:t>
            </a:r>
            <a:r>
              <a:rPr lang="en-GB" sz="1200">
                <a:solidFill>
                  <a:schemeClr val="dk1"/>
                </a:solidFill>
                <a:latin typeface="Times New Roman"/>
                <a:ea typeface="Times New Roman"/>
                <a:cs typeface="Times New Roman"/>
                <a:sym typeface="Times New Roman"/>
              </a:rPr>
              <a:t>project</a:t>
            </a:r>
            <a:r>
              <a:rPr lang="en-GB"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200">
                <a:solidFill>
                  <a:schemeClr val="dk1"/>
                </a:solidFill>
                <a:latin typeface="Times New Roman"/>
                <a:ea typeface="Times New Roman"/>
                <a:cs typeface="Times New Roman"/>
                <a:sym typeface="Times New Roman"/>
              </a:rPr>
              <a:t>You can notice that we had to update this chart during unit 4 and unit 5 as we delayed the due date for unit 3. The new chart which is shown above </a:t>
            </a:r>
            <a:r>
              <a:rPr lang="en-GB" sz="1200">
                <a:solidFill>
                  <a:schemeClr val="dk1"/>
                </a:solidFill>
                <a:latin typeface="Times New Roman"/>
                <a:ea typeface="Times New Roman"/>
                <a:cs typeface="Times New Roman"/>
                <a:sym typeface="Times New Roman"/>
              </a:rPr>
              <a:t>demonstrates</a:t>
            </a:r>
            <a:r>
              <a:rPr lang="en-GB" sz="1200">
                <a:solidFill>
                  <a:schemeClr val="dk1"/>
                </a:solidFill>
                <a:latin typeface="Times New Roman"/>
                <a:ea typeface="Times New Roman"/>
                <a:cs typeface="Times New Roman"/>
                <a:sym typeface="Times New Roman"/>
              </a:rPr>
              <a:t> per unit is about 7 days.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200">
                <a:solidFill>
                  <a:schemeClr val="dk1"/>
                </a:solidFill>
                <a:latin typeface="Times New Roman"/>
                <a:ea typeface="Times New Roman"/>
                <a:cs typeface="Times New Roman"/>
                <a:sym typeface="Times New Roman"/>
              </a:rPr>
              <a:t>Please disregard the Workdays </a:t>
            </a:r>
            <a:r>
              <a:rPr lang="en-GB" sz="1200">
                <a:solidFill>
                  <a:schemeClr val="dk1"/>
                </a:solidFill>
                <a:latin typeface="Times New Roman"/>
                <a:ea typeface="Times New Roman"/>
                <a:cs typeface="Times New Roman"/>
                <a:sym typeface="Times New Roman"/>
              </a:rPr>
              <a:t>counter</a:t>
            </a:r>
            <a:r>
              <a:rPr lang="en-GB" sz="1200">
                <a:solidFill>
                  <a:schemeClr val="dk1"/>
                </a:solidFill>
                <a:latin typeface="Times New Roman"/>
                <a:ea typeface="Times New Roman"/>
                <a:cs typeface="Times New Roman"/>
                <a:sym typeface="Times New Roman"/>
              </a:rPr>
              <a:t> as my math </a:t>
            </a:r>
            <a:r>
              <a:rPr lang="en-GB" sz="1200">
                <a:solidFill>
                  <a:schemeClr val="dk1"/>
                </a:solidFill>
                <a:latin typeface="Times New Roman"/>
                <a:ea typeface="Times New Roman"/>
                <a:cs typeface="Times New Roman"/>
                <a:sym typeface="Times New Roman"/>
              </a:rPr>
              <a:t>equation</a:t>
            </a:r>
            <a:r>
              <a:rPr lang="en-GB" sz="1200">
                <a:solidFill>
                  <a:schemeClr val="dk1"/>
                </a:solidFill>
                <a:latin typeface="Times New Roman"/>
                <a:ea typeface="Times New Roman"/>
                <a:cs typeface="Times New Roman"/>
                <a:sym typeface="Times New Roman"/>
              </a:rPr>
              <a:t> makes mistakes as It doesn’t count SAT/Sun and holidays. To mitigate this, I had to change the </a:t>
            </a:r>
            <a:r>
              <a:rPr lang="en-GB" sz="1200">
                <a:solidFill>
                  <a:schemeClr val="dk1"/>
                </a:solidFill>
                <a:latin typeface="Times New Roman"/>
                <a:ea typeface="Times New Roman"/>
                <a:cs typeface="Times New Roman"/>
                <a:sym typeface="Times New Roman"/>
              </a:rPr>
              <a:t>equation</a:t>
            </a:r>
            <a:r>
              <a:rPr lang="en-GB" sz="1200">
                <a:solidFill>
                  <a:schemeClr val="dk1"/>
                </a:solidFill>
                <a:latin typeface="Times New Roman"/>
                <a:ea typeface="Times New Roman"/>
                <a:cs typeface="Times New Roman"/>
                <a:sym typeface="Times New Roman"/>
              </a:rPr>
              <a:t>, but it messed up the work days counter. The Start and End dates are 100% correct.</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120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mc:Choice Requires="p14">
      <p:transition spd="slow" p14:dur="12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hyperlink" Target="http://drive.google.com/file/d/15OZyiEs7FY8a9C7AOR4BiHwkfOwS6HRj/view" TargetMode="External"/><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20" Type="http://schemas.openxmlformats.org/officeDocument/2006/relationships/hyperlink" Target="https://github.com/javonpayne100/CMSC495Capstone" TargetMode="External"/><Relationship Id="rId11" Type="http://schemas.openxmlformats.org/officeDocument/2006/relationships/hyperlink" Target="https://docs.google.com/document/d/1HAwOUjxfqhFCv_1LqyUl1gVJ1GLbih6D/edit?usp=sharing&amp;ouid=101579491048440949067&amp;rtpof=true&amp;sd=true" TargetMode="External"/><Relationship Id="rId22" Type="http://schemas.openxmlformats.org/officeDocument/2006/relationships/hyperlink" Target="https://docs.google.com/document/d/1GQypNUDMwe6NIpPggC_DLJccZz0VAXHf/edit?usp=sharing&amp;ouid=101579491048440949067&amp;rtpof=true&amp;sd=true" TargetMode="External"/><Relationship Id="rId10" Type="http://schemas.openxmlformats.org/officeDocument/2006/relationships/hyperlink" Target="https://github.com/javonpayne100/CMSC495Capstone/tree/main/doc/Unit5" TargetMode="External"/><Relationship Id="rId21" Type="http://schemas.openxmlformats.org/officeDocument/2006/relationships/hyperlink" Target="https://github.com/javonpayne100/CMSC495Capstone#cmsc495capstone-python-game-hub-group-1" TargetMode="External"/><Relationship Id="rId13" Type="http://schemas.openxmlformats.org/officeDocument/2006/relationships/hyperlink" Target="https://docs.google.com/document/d/1GQypNUDMwe6NIpPggC_DLJccZz0VAXHf/edit?usp=sharing&amp;ouid=101579491048440949067&amp;rtpof=true&amp;sd=true" TargetMode="External"/><Relationship Id="rId24" Type="http://schemas.openxmlformats.org/officeDocument/2006/relationships/image" Target="../media/image1.png"/><Relationship Id="rId12" Type="http://schemas.openxmlformats.org/officeDocument/2006/relationships/hyperlink" Target="https://github.com/javonpayne100/CMSC495Capstone/tree/main/doc/Unit6" TargetMode="External"/><Relationship Id="rId23" Type="http://schemas.openxmlformats.org/officeDocument/2006/relationships/hyperlink" Target="http://drive.google.com/file/d/1hsptiAWbBodha5XGQtmBLEyt8GY_OM10/view" TargetMode="External"/><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docs.google.com/document/d/1F2LR0j118Oje_9Gw5iaabmx6HMe-YYtb/edit?usp=sharing&amp;ouid=101579491048440949067&amp;rtpof=true&amp;sd=true" TargetMode="External"/><Relationship Id="rId4" Type="http://schemas.openxmlformats.org/officeDocument/2006/relationships/hyperlink" Target="https://github.com/javonpayne100/CMSC495Capstone/tree/main/doc/Unit2" TargetMode="External"/><Relationship Id="rId9" Type="http://schemas.openxmlformats.org/officeDocument/2006/relationships/hyperlink" Target="https://docs.google.com/document/d/1-Gexgrs11wsRRzTdWwDQkw0dHNirzS0a/edit?usp=sharing&amp;ouid=101579491048440949067&amp;rtpof=true&amp;sd=true" TargetMode="External"/><Relationship Id="rId15" Type="http://schemas.openxmlformats.org/officeDocument/2006/relationships/hyperlink" Target="https://docs.google.com/document/d/1CYzgpDp1lFNmwkbjhaIwnEbEDStKLXPn/edit?usp=sharing&amp;ouid=101579491048440949067&amp;rtpof=true&amp;sd=true" TargetMode="External"/><Relationship Id="rId14" Type="http://schemas.openxmlformats.org/officeDocument/2006/relationships/hyperlink" Target="https://github.com/javonpayne100/CMSC495Capstone/tree/main/doc/Unit7" TargetMode="External"/><Relationship Id="rId17" Type="http://schemas.openxmlformats.org/officeDocument/2006/relationships/hyperlink" Target="https://github.com/javonpayne100/CMSC495Capstone" TargetMode="External"/><Relationship Id="rId16" Type="http://schemas.openxmlformats.org/officeDocument/2006/relationships/hyperlink" Target="https://docs.google.com/presentation/d/10nZwOQwZNqL12yTPeKOJZYSwu5xBDgPzDS-rd9FtDY8/edit?usp=sharing" TargetMode="External"/><Relationship Id="rId5" Type="http://schemas.openxmlformats.org/officeDocument/2006/relationships/hyperlink" Target="https://docs.google.com/document/d/1hjNWfBtiacfR40g9wAcIkf-xypBD3PlF/edit?usp=sharing&amp;ouid=101579491048440949067&amp;rtpof=true&amp;sd=true" TargetMode="External"/><Relationship Id="rId19" Type="http://schemas.openxmlformats.org/officeDocument/2006/relationships/image" Target="../media/image11.png"/><Relationship Id="rId6" Type="http://schemas.openxmlformats.org/officeDocument/2006/relationships/hyperlink" Target="https://github.com/javonpayne100/CMSC495Capstone/tree/main/doc/Unit3" TargetMode="External"/><Relationship Id="rId18" Type="http://schemas.openxmlformats.org/officeDocument/2006/relationships/hyperlink" Target="https://github.com/javonpayne100/CMSC495Capstone" TargetMode="External"/><Relationship Id="rId7" Type="http://schemas.openxmlformats.org/officeDocument/2006/relationships/hyperlink" Target="https://docs.google.com/document/d/1oHjphF6c_7OVMOcpK2WWTJcwo7Pe4vee/edit?usp=sharing&amp;ouid=101579491048440949067&amp;rtpof=true&amp;sd=true" TargetMode="External"/><Relationship Id="rId8" Type="http://schemas.openxmlformats.org/officeDocument/2006/relationships/hyperlink" Target="https://github.com/javonpayne100/CMSC495Capstone/tree/main/doc/Unit4" TargetMode="External"/></Relationships>
</file>

<file path=ppt/slides/_rels/slide11.xml.rels><?xml version="1.0" encoding="UTF-8" standalone="yes"?><Relationships xmlns="http://schemas.openxmlformats.org/package/2006/relationships"><Relationship Id="rId11" Type="http://schemas.openxmlformats.org/officeDocument/2006/relationships/hyperlink" Target="http://drive.google.com/file/d/1sPhDZlhNjxtsEwBsDMSp3H_2mUOxLJfp/view" TargetMode="External"/><Relationship Id="rId10" Type="http://schemas.openxmlformats.org/officeDocument/2006/relationships/image" Target="../media/image8.png"/><Relationship Id="rId12" Type="http://schemas.openxmlformats.org/officeDocument/2006/relationships/image" Target="../media/image1.png"/><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hyperlink" Target="https://docs.google.com/document/d/1HAwOUjxfqhFCv_1LqyUl1gVJ1GLbih6D/edit?usp=sharing&amp;ouid=101579491048440949067&amp;rtpof=true&amp;sd=true" TargetMode="External"/><Relationship Id="rId4" Type="http://schemas.openxmlformats.org/officeDocument/2006/relationships/hyperlink" Target="https://github.com/javonpayne100/CMSC495Capstone/tree/main/doc/Unit6" TargetMode="External"/><Relationship Id="rId9" Type="http://schemas.openxmlformats.org/officeDocument/2006/relationships/image" Target="../media/image12.png"/><Relationship Id="rId5" Type="http://schemas.openxmlformats.org/officeDocument/2006/relationships/hyperlink" Target="https://docs.google.com/document/d/1GQypNUDMwe6NIpPggC_DLJccZz0VAXHf/edit?usp=sharing&amp;ouid=101579491048440949067&amp;rtpof=true&amp;sd=true" TargetMode="External"/><Relationship Id="rId6" Type="http://schemas.openxmlformats.org/officeDocument/2006/relationships/hyperlink" Target="https://github.com/javonpayne100/CMSC495Capstone/tree/main/doc/Unit7" TargetMode="External"/><Relationship Id="rId7" Type="http://schemas.openxmlformats.org/officeDocument/2006/relationships/hyperlink" Target="https://docs.google.com/document/d/1CYzgpDp1lFNmwkbjhaIwnEbEDStKLXPn/edit?usp=sharing&amp;ouid=101579491048440949067&amp;rtpof=true&amp;sd=true" TargetMode="External"/><Relationship Id="rId8" Type="http://schemas.openxmlformats.org/officeDocument/2006/relationships/hyperlink" Target="https://github.com/javonpayne100/CMSC495Capston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hyperlink" Target="http://drive.google.com/file/d/1IMlu4OZrOHeSjIQhflBr5VKtp1P1kLMh/view" TargetMode="External"/><Relationship Id="rId7"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drive.google.com/file/d/1BVfWezhbxQVPvLkk1Ol6YGQkgxsHe7tC/view" TargetMode="External"/><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19.png"/><Relationship Id="rId7"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github.com/VictoriaRaven" TargetMode="External"/><Relationship Id="rId4" Type="http://schemas.openxmlformats.org/officeDocument/2006/relationships/hyperlink" Target="https://github.com/jamesmutry" TargetMode="External"/><Relationship Id="rId5" Type="http://schemas.openxmlformats.org/officeDocument/2006/relationships/hyperlink" Target="https://github.com/javonpayne100" TargetMode="External"/><Relationship Id="rId6" Type="http://schemas.openxmlformats.org/officeDocument/2006/relationships/hyperlink" Target="http://drive.google.com/file/d/1ketd0E9FE2NhzPw6MTuQgrh0bdQRz8OJ/view" TargetMode="External"/><Relationship Id="rId7"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github.com/DayFoster123" TargetMode="External"/><Relationship Id="rId4" Type="http://schemas.openxmlformats.org/officeDocument/2006/relationships/hyperlink" Target="https://github.com/dajinchung" TargetMode="External"/><Relationship Id="rId5" Type="http://schemas.openxmlformats.org/officeDocument/2006/relationships/hyperlink" Target="https://github.com/tumiwiththewave" TargetMode="External"/></Relationships>
</file>

<file path=ppt/slides/_rels/slide16.xml.rels><?xml version="1.0" encoding="UTF-8" standalone="yes"?><Relationships xmlns="http://schemas.openxmlformats.org/package/2006/relationships"><Relationship Id="rId20" Type="http://schemas.openxmlformats.org/officeDocument/2006/relationships/hyperlink" Target="https://learning.oreilly.com/library/view/software-engineering-at/9781492082781/ch18.html" TargetMode="External"/><Relationship Id="rId22" Type="http://schemas.openxmlformats.org/officeDocument/2006/relationships/hyperlink" Target="https://docs.google.com/presentation/d/10nZwOQwZNqL12yTPeKOJZYSwu5xBDgPzDS-rd9FtDY8/edit?usp=sharing" TargetMode="External"/><Relationship Id="rId21" Type="http://schemas.openxmlformats.org/officeDocument/2006/relationships/hyperlink" Target="https://docs.google.com/document/d/1CYzgpDp1lFNmwkbjhaIwnEbEDStKLXPn/edit?usp=sharing&amp;ouid=101579491048440949067&amp;rtpof=true&amp;sd=true" TargetMode="External"/><Relationship Id="rId24" Type="http://schemas.openxmlformats.org/officeDocument/2006/relationships/hyperlink" Target="http://drive.google.com/file/d/1wO-Xb7em22gwoknj9VGMpOxRMwu5zHv4/view" TargetMode="External"/><Relationship Id="rId23" Type="http://schemas.openxmlformats.org/officeDocument/2006/relationships/hyperlink" Target="https://github.com/javonpayne100/CMSC495Capstone" TargetMode="External"/><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aws.amazon.com/what-is/unit-testing/" TargetMode="External"/><Relationship Id="rId4" Type="http://schemas.openxmlformats.org/officeDocument/2006/relationships/hyperlink" Target="https://aws.amazon.com/what-is/unit-testing/" TargetMode="External"/><Relationship Id="rId9" Type="http://schemas.openxmlformats.org/officeDocument/2006/relationships/hyperlink" Target="https://www.geeksforgeeks.org/oops-object-oriented-design/" TargetMode="External"/><Relationship Id="rId25" Type="http://schemas.openxmlformats.org/officeDocument/2006/relationships/image" Target="../media/image1.png"/><Relationship Id="rId5" Type="http://schemas.openxmlformats.org/officeDocument/2006/relationships/hyperlink" Target="https://doi.org/10.1109/SEJ.2020.3082548" TargetMode="External"/><Relationship Id="rId6" Type="http://schemas.openxmlformats.org/officeDocument/2006/relationships/hyperlink" Target="https://doi.org/10.1109/SEJ.2020.3082548" TargetMode="External"/><Relationship Id="rId7" Type="http://schemas.openxmlformats.org/officeDocument/2006/relationships/hyperlink" Target="https://www.geeksforgeeks.org/software-development-life-cycle-sdlc/" TargetMode="External"/><Relationship Id="rId8" Type="http://schemas.openxmlformats.org/officeDocument/2006/relationships/hyperlink" Target="https://www.geeksforgeeks.org/oops-object-oriented-design/" TargetMode="External"/><Relationship Id="rId11" Type="http://schemas.openxmlformats.org/officeDocument/2006/relationships/hyperlink" Target="https://www.geeksforgeeks.org/project-plan/" TargetMode="External"/><Relationship Id="rId10" Type="http://schemas.openxmlformats.org/officeDocument/2006/relationships/hyperlink" Target="https://www.geeksforgeeks.org/project-plan/" TargetMode="External"/><Relationship Id="rId13" Type="http://schemas.openxmlformats.org/officeDocument/2006/relationships/hyperlink" Target="https://leetcode.com/" TargetMode="External"/><Relationship Id="rId12" Type="http://schemas.openxmlformats.org/officeDocument/2006/relationships/hyperlink" Target="https://leetcode.com/" TargetMode="External"/><Relationship Id="rId15" Type="http://schemas.openxmlformats.org/officeDocument/2006/relationships/hyperlink" Target="https://go.oreilly.com/umgc/https:/learning.oreilly.com/library/view/applied-software-project/0596009488/ch08.html" TargetMode="External"/><Relationship Id="rId14" Type="http://schemas.openxmlformats.org/officeDocument/2006/relationships/hyperlink" Target="https://go.oreilly.com/umgc/https:/learning.oreilly.com/library/view/applied-software-project/0596009488/ch08.html" TargetMode="External"/><Relationship Id="rId17" Type="http://schemas.openxmlformats.org/officeDocument/2006/relationships/hyperlink" Target="https://library-books24x7-com.ezproxy.umgc.edu/toc.aspx?site=VGX8U&amp;bookID=51648" TargetMode="External"/><Relationship Id="rId16" Type="http://schemas.openxmlformats.org/officeDocument/2006/relationships/hyperlink" Target="https://inventwithpython.com/makinggames.pdf" TargetMode="External"/><Relationship Id="rId19" Type="http://schemas.openxmlformats.org/officeDocument/2006/relationships/hyperlink" Target="https://learning.oreilly.com/library/view/software-engineering-at/9781492082781/ch18.html" TargetMode="External"/><Relationship Id="rId18" Type="http://schemas.openxmlformats.org/officeDocument/2006/relationships/hyperlink" Target="https://library-books24x7-com.ezproxy.umgc.edu/toc.aspx?site=VGX8U&amp;bookID=51648"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s://docs.google.com/document/d/1CYzgpDp1lFNmwkbjhaIwnEbEDStKLXPn/edit?usp=sharing&amp;ouid=101579491048440949067&amp;rtpof=true&amp;sd=true" TargetMode="External"/><Relationship Id="rId4" Type="http://schemas.openxmlformats.org/officeDocument/2006/relationships/hyperlink" Target="https://docs.google.com/presentation/d/10nZwOQwZNqL12yTPeKOJZYSwu5xBDgPzDS-rd9FtDY8/edit?usp=sharing" TargetMode="External"/><Relationship Id="rId5" Type="http://schemas.openxmlformats.org/officeDocument/2006/relationships/hyperlink" Target="https://github.com/javonpayne100/CMSC495Capstone" TargetMode="External"/><Relationship Id="rId6" Type="http://schemas.openxmlformats.org/officeDocument/2006/relationships/hyperlink" Target="http://drive.google.com/file/d/1WzM-edJHXPUKosa-GnxJvEhQ9XC5O57X/view" TargetMode="External"/><Relationship Id="rId7"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hyperlink" Target="http://drive.google.com/file/d/1Gjvha2X2Rt2Jfc9oEt5yZVSnnqWbujjD/view" TargetMode="External"/><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drive.google.com/file/d/1sHAwB0351Ghqou9PmdqQqa9oWgNxxs_A/view"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1" Type="http://schemas.openxmlformats.org/officeDocument/2006/relationships/hyperlink" Target="https://docs.google.com/document/d/1HAwOUjxfqhFCv_1LqyUl1gVJ1GLbih6D/edit?usp=sharing&amp;ouid=101579491048440949067&amp;rtpof=true&amp;sd=true" TargetMode="External"/><Relationship Id="rId10" Type="http://schemas.openxmlformats.org/officeDocument/2006/relationships/hyperlink" Target="https://github.com/javonpayne100/CMSC495Capstone/tree/main/doc/Unit5" TargetMode="External"/><Relationship Id="rId13" Type="http://schemas.openxmlformats.org/officeDocument/2006/relationships/hyperlink" Target="https://docs.google.com/document/d/1GQypNUDMwe6NIpPggC_DLJccZz0VAXHf/edit?usp=sharing&amp;ouid=101579491048440949067&amp;rtpof=true&amp;sd=true" TargetMode="External"/><Relationship Id="rId12" Type="http://schemas.openxmlformats.org/officeDocument/2006/relationships/hyperlink" Target="https://github.com/javonpayne100/CMSC495Capstone/tree/main/doc/Unit6" TargetMode="External"/><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docs.google.com/document/d/1F2LR0j118Oje_9Gw5iaabmx6HMe-YYtb/edit?usp=sharing&amp;ouid=101579491048440949067&amp;rtpof=true&amp;sd=true" TargetMode="External"/><Relationship Id="rId4" Type="http://schemas.openxmlformats.org/officeDocument/2006/relationships/hyperlink" Target="https://github.com/javonpayne100/CMSC495Capstone/tree/main/doc/Unit2" TargetMode="External"/><Relationship Id="rId9" Type="http://schemas.openxmlformats.org/officeDocument/2006/relationships/hyperlink" Target="https://docs.google.com/document/d/1-Gexgrs11wsRRzTdWwDQkw0dHNirzS0a/edit?usp=sharing&amp;ouid=101579491048440949067&amp;rtpof=true&amp;sd=true" TargetMode="External"/><Relationship Id="rId15" Type="http://schemas.openxmlformats.org/officeDocument/2006/relationships/hyperlink" Target="https://docs.google.com/document/d/1CYzgpDp1lFNmwkbjhaIwnEbEDStKLXPn/edit?usp=sharing&amp;ouid=101579491048440949067&amp;rtpof=true&amp;sd=true" TargetMode="External"/><Relationship Id="rId14" Type="http://schemas.openxmlformats.org/officeDocument/2006/relationships/hyperlink" Target="https://github.com/javonpayne100/CMSC495Capstone/tree/main/doc/Unit7" TargetMode="External"/><Relationship Id="rId17" Type="http://schemas.openxmlformats.org/officeDocument/2006/relationships/hyperlink" Target="http://drive.google.com/file/d/1rC3aL97W3BIxXRTl8gwms-cHm1kkNc_w/view" TargetMode="External"/><Relationship Id="rId16" Type="http://schemas.openxmlformats.org/officeDocument/2006/relationships/image" Target="../media/image8.png"/><Relationship Id="rId5" Type="http://schemas.openxmlformats.org/officeDocument/2006/relationships/hyperlink" Target="https://docs.google.com/document/d/1hjNWfBtiacfR40g9wAcIkf-xypBD3PlF/edit?usp=sharing&amp;ouid=101579491048440949067&amp;rtpof=true&amp;sd=true" TargetMode="External"/><Relationship Id="rId6" Type="http://schemas.openxmlformats.org/officeDocument/2006/relationships/hyperlink" Target="https://github.com/javonpayne100/CMSC495Capstone/tree/main/doc/Unit3" TargetMode="External"/><Relationship Id="rId18" Type="http://schemas.openxmlformats.org/officeDocument/2006/relationships/image" Target="../media/image1.png"/><Relationship Id="rId7" Type="http://schemas.openxmlformats.org/officeDocument/2006/relationships/hyperlink" Target="https://docs.google.com/document/d/1oHjphF6c_7OVMOcpK2WWTJcwo7Pe4vee/edit?usp=sharing&amp;ouid=101579491048440949067&amp;rtpof=true&amp;sd=true" TargetMode="External"/><Relationship Id="rId8" Type="http://schemas.openxmlformats.org/officeDocument/2006/relationships/hyperlink" Target="https://github.com/javonpayne100/CMSC495Capstone/tree/main/doc/Unit4" TargetMode="External"/></Relationships>
</file>

<file path=ppt/slides/_rels/slide5.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2.png"/><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docs.google.com/document/d/1CYzgpDp1lFNmwkbjhaIwnEbEDStKLXPn/edit?usp=sharing&amp;ouid=101848940126344817524&amp;rtpof=true&amp;sd=true" TargetMode="External"/><Relationship Id="rId4" Type="http://schemas.openxmlformats.org/officeDocument/2006/relationships/hyperlink" Target="https://docs.google.com/document/d/1GQypNUDMwe6NIpPggC_DLJccZz0VAXHf/edit?usp=sharing&amp;ouid=101579491048440949067&amp;rtpof=true&amp;sd=true" TargetMode="External"/><Relationship Id="rId9" Type="http://schemas.openxmlformats.org/officeDocument/2006/relationships/image" Target="../media/image1.png"/><Relationship Id="rId5" Type="http://schemas.openxmlformats.org/officeDocument/2006/relationships/hyperlink" Target="https://github.com/javonpayne100/CMSC495Capstone/tree/main/doc/Unit7" TargetMode="External"/><Relationship Id="rId6" Type="http://schemas.openxmlformats.org/officeDocument/2006/relationships/hyperlink" Target="https://docs.google.com/document/d/1HAwOUjxfqhFCv_1LqyUl1gVJ1GLbih6D/edit?usp=sharing&amp;ouid=101579491048440949067&amp;rtpof=true&amp;sd=true" TargetMode="External"/><Relationship Id="rId7" Type="http://schemas.openxmlformats.org/officeDocument/2006/relationships/hyperlink" Target="https://github.com/javonpayne100/CMSC495Capstone/tree/main/doc/Unit6" TargetMode="External"/><Relationship Id="rId8" Type="http://schemas.openxmlformats.org/officeDocument/2006/relationships/hyperlink" Target="http://drive.google.com/file/d/1fRgVzAZO1hVi6uMYw5xGjmvuJDYLyvh1/view" TargetMode="External"/></Relationships>
</file>

<file path=ppt/slides/_rels/slide6.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15.png"/><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s://docs.google.com/document/d/1GQypNUDMwe6NIpPggC_DLJccZz0VAXHf/edit?usp=sharing&amp;ouid=101579491048440949067&amp;rtpof=true&amp;sd=true" TargetMode="External"/><Relationship Id="rId4" Type="http://schemas.openxmlformats.org/officeDocument/2006/relationships/hyperlink" Target="http://drive.google.com/file/d/1fU0gxzIUGnlmuSodjCgJR_Ykid74HlZX/view" TargetMode="External"/><Relationship Id="rId9"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7.png"/><Relationship Id="rId7" Type="http://schemas.openxmlformats.org/officeDocument/2006/relationships/image" Target="../media/image16.png"/><Relationship Id="rId8" Type="http://schemas.openxmlformats.org/officeDocument/2006/relationships/image" Target="../media/image6.png"/></Relationships>
</file>

<file path=ppt/slides/_rels/slide7.xml.rels><?xml version="1.0" encoding="UTF-8" standalone="yes"?><Relationships xmlns="http://schemas.openxmlformats.org/package/2006/relationships"><Relationship Id="rId11" Type="http://schemas.openxmlformats.org/officeDocument/2006/relationships/hyperlink" Target="https://docs.google.com/document/d/1CYzgpDp1lFNmwkbjhaIwnEbEDStKLXPn/edit?usp=sharing&amp;ouid=101579491048440949067&amp;rtpof=true&amp;sd=true" TargetMode="External"/><Relationship Id="rId10" Type="http://schemas.openxmlformats.org/officeDocument/2006/relationships/hyperlink" Target="https://github.com/javonpayne100/CMSC495Capstone/tree/main/doc/Unit7" TargetMode="External"/><Relationship Id="rId13" Type="http://schemas.openxmlformats.org/officeDocument/2006/relationships/hyperlink" Target="https://github.com/javonpayne100/CMSC495Capstone" TargetMode="External"/><Relationship Id="rId12" Type="http://schemas.openxmlformats.org/officeDocument/2006/relationships/hyperlink" Target="https://docs.google.com/presentation/d/10nZwOQwZNqL12yTPeKOJZYSwu5xBDgPzDS-rd9FtDY8/edit?usp=sharing" TargetMode="External"/><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s://docs.google.com/document/d/1oHjphF6c_7OVMOcpK2WWTJcwo7Pe4vee/edit?usp=sharing&amp;ouid=101579491048440949067&amp;rtpof=true&amp;sd=true" TargetMode="External"/><Relationship Id="rId4" Type="http://schemas.openxmlformats.org/officeDocument/2006/relationships/hyperlink" Target="https://github.com/javonpayne100/CMSC495Capstone/tree/main/doc/Unit4" TargetMode="External"/><Relationship Id="rId9" Type="http://schemas.openxmlformats.org/officeDocument/2006/relationships/hyperlink" Target="https://docs.google.com/document/d/1GQypNUDMwe6NIpPggC_DLJccZz0VAXHf/edit?usp=sharing&amp;ouid=101579491048440949067&amp;rtpof=true&amp;sd=true" TargetMode="External"/><Relationship Id="rId15" Type="http://schemas.openxmlformats.org/officeDocument/2006/relationships/image" Target="../media/image17.png"/><Relationship Id="rId14" Type="http://schemas.openxmlformats.org/officeDocument/2006/relationships/image" Target="../media/image13.png"/><Relationship Id="rId17" Type="http://schemas.openxmlformats.org/officeDocument/2006/relationships/hyperlink" Target="http://drive.google.com/file/d/1N6KLdKuhTBTnlKrcrCp7LPrltU1iMz8z/view" TargetMode="External"/><Relationship Id="rId16" Type="http://schemas.openxmlformats.org/officeDocument/2006/relationships/image" Target="../media/image5.png"/><Relationship Id="rId5" Type="http://schemas.openxmlformats.org/officeDocument/2006/relationships/hyperlink" Target="https://docs.google.com/document/d/1-Gexgrs11wsRRzTdWwDQkw0dHNirzS0a/edit?usp=sharing&amp;ouid=101579491048440949067&amp;rtpof=true&amp;sd=true" TargetMode="External"/><Relationship Id="rId19" Type="http://schemas.openxmlformats.org/officeDocument/2006/relationships/image" Target="../media/image9.png"/><Relationship Id="rId6" Type="http://schemas.openxmlformats.org/officeDocument/2006/relationships/hyperlink" Target="https://github.com/javonpayne100/CMSC495Capstone/tree/main/doc/Unit5" TargetMode="External"/><Relationship Id="rId18" Type="http://schemas.openxmlformats.org/officeDocument/2006/relationships/image" Target="../media/image1.png"/><Relationship Id="rId7" Type="http://schemas.openxmlformats.org/officeDocument/2006/relationships/hyperlink" Target="https://docs.google.com/document/d/1HAwOUjxfqhFCv_1LqyUl1gVJ1GLbih6D/edit?usp=sharing&amp;ouid=101579491048440949067&amp;rtpof=true&amp;sd=true" TargetMode="External"/><Relationship Id="rId8" Type="http://schemas.openxmlformats.org/officeDocument/2006/relationships/hyperlink" Target="https://github.com/javonpayne100/CMSC495Capstone/tree/main/doc/Unit6"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s://gist.github.com/VictoriaRaven/cde9d58550020450900cd8742dbe9b1e" TargetMode="External"/><Relationship Id="rId4" Type="http://schemas.openxmlformats.org/officeDocument/2006/relationships/hyperlink" Target="https://gist.github.com/VictoriaRaven/cde9d58550020450900cd8742dbe9b1e" TargetMode="External"/><Relationship Id="rId9" Type="http://schemas.openxmlformats.org/officeDocument/2006/relationships/image" Target="../media/image9.png"/><Relationship Id="rId5" Type="http://schemas.openxmlformats.org/officeDocument/2006/relationships/hyperlink" Target="https://gist.github.com/34c40d49bcef96c70ed35a5a80c33b92.git" TargetMode="External"/><Relationship Id="rId6" Type="http://schemas.openxmlformats.org/officeDocument/2006/relationships/image" Target="../media/image8.png"/><Relationship Id="rId7" Type="http://schemas.openxmlformats.org/officeDocument/2006/relationships/hyperlink" Target="http://drive.google.com/file/d/1TWfL8s-ccKzFHSql9nM67GtDbOBuVSW8/view" TargetMode="External"/><Relationship Id="rId8"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hyperlink" Target="http://drive.google.com/file/d/1T2iBMsvee1Is2509J9QU7sjlBipkmlGN/view" TargetMode="External"/><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7" name="Shape 227"/>
        <p:cNvGrpSpPr/>
        <p:nvPr/>
      </p:nvGrpSpPr>
      <p:grpSpPr>
        <a:xfrm>
          <a:off x="0" y="0"/>
          <a:ext cx="0" cy="0"/>
          <a:chOff x="0" y="0"/>
          <a:chExt cx="0" cy="0"/>
        </a:xfrm>
      </p:grpSpPr>
      <p:sp>
        <p:nvSpPr>
          <p:cNvPr id="228" name="Google Shape;228;p17"/>
          <p:cNvSpPr/>
          <p:nvPr/>
        </p:nvSpPr>
        <p:spPr>
          <a:xfrm rot="5399220">
            <a:off x="608997" y="486911"/>
            <a:ext cx="2643900" cy="28110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9" name="Google Shape;229;p17"/>
          <p:cNvSpPr/>
          <p:nvPr/>
        </p:nvSpPr>
        <p:spPr>
          <a:xfrm flipH="1" rot="-10799665">
            <a:off x="4" y="46"/>
            <a:ext cx="3075000" cy="30276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0" name="Google Shape;230;p17"/>
          <p:cNvSpPr txBox="1"/>
          <p:nvPr>
            <p:ph type="ctrTitle"/>
          </p:nvPr>
        </p:nvSpPr>
        <p:spPr>
          <a:xfrm>
            <a:off x="3580725" y="10558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800">
                <a:solidFill>
                  <a:schemeClr val="accent2"/>
                </a:solidFill>
              </a:rPr>
              <a:t>Python Game Hub</a:t>
            </a:r>
            <a:endParaRPr sz="3800">
              <a:solidFill>
                <a:schemeClr val="accent2"/>
              </a:solidFill>
            </a:endParaRPr>
          </a:p>
          <a:p>
            <a:pPr indent="0" lvl="0" marL="0" rtl="0" algn="l">
              <a:spcBef>
                <a:spcPts val="0"/>
              </a:spcBef>
              <a:spcAft>
                <a:spcPts val="0"/>
              </a:spcAft>
              <a:buNone/>
            </a:pPr>
            <a:r>
              <a:rPr lang="en-GB" sz="3800">
                <a:solidFill>
                  <a:schemeClr val="accent2"/>
                </a:solidFill>
              </a:rPr>
              <a:t>Presentation</a:t>
            </a:r>
            <a:endParaRPr sz="3800">
              <a:solidFill>
                <a:schemeClr val="accent2"/>
              </a:solidFill>
            </a:endParaRPr>
          </a:p>
        </p:txBody>
      </p:sp>
      <p:sp>
        <p:nvSpPr>
          <p:cNvPr id="231" name="Google Shape;231;p17"/>
          <p:cNvSpPr txBox="1"/>
          <p:nvPr>
            <p:ph idx="1" type="subTitle"/>
          </p:nvPr>
        </p:nvSpPr>
        <p:spPr>
          <a:xfrm>
            <a:off x="5138825" y="2335800"/>
            <a:ext cx="3835800" cy="21729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2"/>
              </a:buClr>
              <a:buSzPts val="1300"/>
              <a:buChar char="➢"/>
            </a:pPr>
            <a:r>
              <a:rPr lang="en-GB">
                <a:solidFill>
                  <a:schemeClr val="accent2"/>
                </a:solidFill>
              </a:rPr>
              <a:t>V</a:t>
            </a:r>
            <a:r>
              <a:rPr lang="en-GB">
                <a:solidFill>
                  <a:schemeClr val="accent2"/>
                </a:solidFill>
              </a:rPr>
              <a:t>ictoria Lee</a:t>
            </a:r>
            <a:endParaRPr>
              <a:solidFill>
                <a:schemeClr val="accent2"/>
              </a:solidFill>
            </a:endParaRPr>
          </a:p>
          <a:p>
            <a:pPr indent="-311150" lvl="0" marL="457200" rtl="0" algn="l">
              <a:lnSpc>
                <a:spcPct val="100000"/>
              </a:lnSpc>
              <a:spcBef>
                <a:spcPts val="0"/>
              </a:spcBef>
              <a:spcAft>
                <a:spcPts val="0"/>
              </a:spcAft>
              <a:buClr>
                <a:schemeClr val="accent2"/>
              </a:buClr>
              <a:buSzPts val="1300"/>
              <a:buChar char="➢"/>
            </a:pPr>
            <a:r>
              <a:rPr lang="en-GB">
                <a:solidFill>
                  <a:schemeClr val="accent2"/>
                </a:solidFill>
              </a:rPr>
              <a:t>James Mutry</a:t>
            </a:r>
            <a:endParaRPr>
              <a:solidFill>
                <a:schemeClr val="accent2"/>
              </a:solidFill>
            </a:endParaRPr>
          </a:p>
          <a:p>
            <a:pPr indent="-311150" lvl="0" marL="457200" rtl="0" algn="l">
              <a:lnSpc>
                <a:spcPct val="100000"/>
              </a:lnSpc>
              <a:spcBef>
                <a:spcPts val="0"/>
              </a:spcBef>
              <a:spcAft>
                <a:spcPts val="0"/>
              </a:spcAft>
              <a:buClr>
                <a:schemeClr val="accent2"/>
              </a:buClr>
              <a:buSzPts val="1300"/>
              <a:buChar char="➢"/>
            </a:pPr>
            <a:r>
              <a:rPr lang="en-GB">
                <a:solidFill>
                  <a:schemeClr val="accent2"/>
                </a:solidFill>
              </a:rPr>
              <a:t>Todasha Foster</a:t>
            </a:r>
            <a:endParaRPr>
              <a:solidFill>
                <a:schemeClr val="accent2"/>
              </a:solidFill>
            </a:endParaRPr>
          </a:p>
          <a:p>
            <a:pPr indent="-311150" lvl="0" marL="457200" rtl="0" algn="l">
              <a:lnSpc>
                <a:spcPct val="100000"/>
              </a:lnSpc>
              <a:spcBef>
                <a:spcPts val="0"/>
              </a:spcBef>
              <a:spcAft>
                <a:spcPts val="0"/>
              </a:spcAft>
              <a:buClr>
                <a:schemeClr val="accent2"/>
              </a:buClr>
              <a:buSzPts val="1300"/>
              <a:buChar char="➢"/>
            </a:pPr>
            <a:r>
              <a:rPr lang="en-GB">
                <a:solidFill>
                  <a:schemeClr val="accent2"/>
                </a:solidFill>
              </a:rPr>
              <a:t>Dajin Chung</a:t>
            </a:r>
            <a:endParaRPr>
              <a:solidFill>
                <a:schemeClr val="accent2"/>
              </a:solidFill>
            </a:endParaRPr>
          </a:p>
          <a:p>
            <a:pPr indent="-311150" lvl="0" marL="457200" rtl="0" algn="l">
              <a:lnSpc>
                <a:spcPct val="100000"/>
              </a:lnSpc>
              <a:spcBef>
                <a:spcPts val="0"/>
              </a:spcBef>
              <a:spcAft>
                <a:spcPts val="0"/>
              </a:spcAft>
              <a:buClr>
                <a:schemeClr val="accent2"/>
              </a:buClr>
              <a:buSzPts val="1300"/>
              <a:buChar char="➢"/>
            </a:pPr>
            <a:r>
              <a:rPr lang="en-GB">
                <a:solidFill>
                  <a:schemeClr val="accent2"/>
                </a:solidFill>
              </a:rPr>
              <a:t>Javon Payne</a:t>
            </a:r>
            <a:endParaRPr>
              <a:solidFill>
                <a:schemeClr val="accent2"/>
              </a:solidFill>
            </a:endParaRPr>
          </a:p>
          <a:p>
            <a:pPr indent="-311150" lvl="0" marL="457200" rtl="0" algn="l">
              <a:spcBef>
                <a:spcPts val="0"/>
              </a:spcBef>
              <a:spcAft>
                <a:spcPts val="0"/>
              </a:spcAft>
              <a:buClr>
                <a:schemeClr val="accent2"/>
              </a:buClr>
              <a:buSzPts val="1300"/>
              <a:buChar char="➢"/>
            </a:pPr>
            <a:r>
              <a:rPr lang="en-GB">
                <a:solidFill>
                  <a:schemeClr val="accent2"/>
                </a:solidFill>
              </a:rPr>
              <a:t>Oluwatumitumu Ipayne</a:t>
            </a:r>
            <a:endParaRPr>
              <a:solidFill>
                <a:schemeClr val="accent2"/>
              </a:solidFill>
            </a:endParaRPr>
          </a:p>
          <a:p>
            <a:pPr indent="0" lvl="0" marL="0" rtl="0" algn="l">
              <a:lnSpc>
                <a:spcPct val="100000"/>
              </a:lnSpc>
              <a:spcBef>
                <a:spcPts val="0"/>
              </a:spcBef>
              <a:spcAft>
                <a:spcPts val="0"/>
              </a:spcAft>
              <a:buNone/>
            </a:pPr>
            <a:r>
              <a:t/>
            </a:r>
            <a:endParaRPr>
              <a:solidFill>
                <a:schemeClr val="accent2"/>
              </a:solidFill>
            </a:endParaRPr>
          </a:p>
          <a:p>
            <a:pPr indent="0" lvl="0" marL="0" rtl="0" algn="l">
              <a:lnSpc>
                <a:spcPct val="100000"/>
              </a:lnSpc>
              <a:spcBef>
                <a:spcPts val="0"/>
              </a:spcBef>
              <a:spcAft>
                <a:spcPts val="0"/>
              </a:spcAft>
              <a:buNone/>
            </a:pPr>
            <a:r>
              <a:rPr lang="en-GB">
                <a:solidFill>
                  <a:schemeClr val="accent2"/>
                </a:solidFill>
              </a:rPr>
              <a:t>CMSC 495</a:t>
            </a:r>
            <a:r>
              <a:rPr lang="en-GB">
                <a:solidFill>
                  <a:schemeClr val="accent2"/>
                </a:solidFill>
              </a:rPr>
              <a:t> Capstone Project: </a:t>
            </a:r>
            <a:endParaRPr>
              <a:solidFill>
                <a:schemeClr val="accent2"/>
              </a:solidFill>
            </a:endParaRPr>
          </a:p>
          <a:p>
            <a:pPr indent="-311150" lvl="0" marL="914400" rtl="0" algn="l">
              <a:lnSpc>
                <a:spcPct val="100000"/>
              </a:lnSpc>
              <a:spcBef>
                <a:spcPts val="0"/>
              </a:spcBef>
              <a:spcAft>
                <a:spcPts val="0"/>
              </a:spcAft>
              <a:buClr>
                <a:schemeClr val="accent2"/>
              </a:buClr>
              <a:buSzPts val="1300"/>
              <a:buChar char="❖"/>
            </a:pPr>
            <a:r>
              <a:rPr lang="en-GB">
                <a:solidFill>
                  <a:schemeClr val="accent2"/>
                </a:solidFill>
              </a:rPr>
              <a:t>(Group 1)</a:t>
            </a:r>
            <a:endParaRPr>
              <a:solidFill>
                <a:schemeClr val="accent2"/>
              </a:solidFill>
            </a:endParaRPr>
          </a:p>
          <a:p>
            <a:pPr indent="-311150" lvl="0" marL="914400" rtl="0" algn="l">
              <a:lnSpc>
                <a:spcPct val="100000"/>
              </a:lnSpc>
              <a:spcBef>
                <a:spcPts val="0"/>
              </a:spcBef>
              <a:spcAft>
                <a:spcPts val="0"/>
              </a:spcAft>
              <a:buClr>
                <a:schemeClr val="accent2"/>
              </a:buClr>
              <a:buSzPts val="1300"/>
              <a:buChar char="❖"/>
            </a:pPr>
            <a:r>
              <a:rPr lang="en-GB">
                <a:solidFill>
                  <a:schemeClr val="accent2"/>
                </a:solidFill>
              </a:rPr>
              <a:t>5/3/2025</a:t>
            </a:r>
            <a:endParaRPr>
              <a:solidFill>
                <a:schemeClr val="accent2"/>
              </a:solidFill>
            </a:endParaRPr>
          </a:p>
          <a:p>
            <a:pPr indent="0" lvl="0" marL="0" rtl="0" algn="l">
              <a:lnSpc>
                <a:spcPct val="115000"/>
              </a:lnSpc>
              <a:spcBef>
                <a:spcPts val="0"/>
              </a:spcBef>
              <a:spcAft>
                <a:spcPts val="1600"/>
              </a:spcAft>
              <a:buNone/>
            </a:pPr>
            <a:r>
              <a:t/>
            </a:r>
            <a:endParaRPr>
              <a:solidFill>
                <a:schemeClr val="accent2"/>
              </a:solidFill>
            </a:endParaRPr>
          </a:p>
        </p:txBody>
      </p:sp>
      <p:pic>
        <p:nvPicPr>
          <p:cNvPr id="232" name="Google Shape;232;p17" title="PythonGameHub.png"/>
          <p:cNvPicPr preferRelativeResize="0"/>
          <p:nvPr/>
        </p:nvPicPr>
        <p:blipFill>
          <a:blip r:embed="rId3">
            <a:alphaModFix/>
          </a:blip>
          <a:stretch>
            <a:fillRect/>
          </a:stretch>
        </p:blipFill>
        <p:spPr>
          <a:xfrm>
            <a:off x="556275" y="1883000"/>
            <a:ext cx="2780475" cy="2625702"/>
          </a:xfrm>
          <a:prstGeom prst="rect">
            <a:avLst/>
          </a:prstGeom>
          <a:noFill/>
          <a:ln>
            <a:noFill/>
          </a:ln>
          <a:effectLst>
            <a:outerShdw blurRad="142875" rotWithShape="0" algn="bl" dir="5400000" dist="104775">
              <a:srgbClr val="000000"/>
            </a:outerShdw>
          </a:effectLst>
        </p:spPr>
      </p:pic>
      <p:pic>
        <p:nvPicPr>
          <p:cNvPr id="233" name="Google Shape;233;p17" title="Title Victoria Lee.mp3">
            <a:hlinkClick r:id="rId4"/>
          </p:cNvPr>
          <p:cNvPicPr preferRelativeResize="0"/>
          <p:nvPr/>
        </p:nvPicPr>
        <p:blipFill>
          <a:blip r:embed="rId5">
            <a:alphaModFix/>
          </a:blip>
          <a:stretch>
            <a:fillRect/>
          </a:stretch>
        </p:blipFill>
        <p:spPr>
          <a:xfrm>
            <a:off x="7755647" y="4051500"/>
            <a:ext cx="457200" cy="457200"/>
          </a:xfrm>
          <a:prstGeom prst="rect">
            <a:avLst/>
          </a:prstGeom>
          <a:noFill/>
          <a:ln>
            <a:noFill/>
          </a:ln>
        </p:spPr>
      </p:pic>
    </p:spTree>
  </p:cSld>
  <p:clrMapOvr>
    <a:masterClrMapping/>
  </p:clrMapOvr>
  <mc:AlternateContent>
    <mc:Choice Requires="p14">
      <p:transition spd="slow" p14:dur="12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7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6"/>
          <p:cNvSpPr txBox="1"/>
          <p:nvPr>
            <p:ph type="title"/>
          </p:nvPr>
        </p:nvSpPr>
        <p:spPr>
          <a:xfrm>
            <a:off x="1093150" y="0"/>
            <a:ext cx="8046000" cy="738300"/>
          </a:xfrm>
          <a:prstGeom prst="rect">
            <a:avLst/>
          </a:prstGeom>
          <a:solidFill>
            <a:schemeClr val="dk1"/>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800"/>
          </a:p>
          <a:p>
            <a:pPr indent="0" lvl="0" marL="0" rtl="0" algn="l">
              <a:lnSpc>
                <a:spcPct val="115000"/>
              </a:lnSpc>
              <a:spcBef>
                <a:spcPts val="0"/>
              </a:spcBef>
              <a:spcAft>
                <a:spcPts val="1600"/>
              </a:spcAft>
              <a:buNone/>
            </a:pPr>
            <a:r>
              <a:rPr lang="en-GB"/>
              <a:t>Development History (Project Timeline) and Deployment:</a:t>
            </a:r>
            <a:endParaRPr/>
          </a:p>
        </p:txBody>
      </p:sp>
      <p:sp>
        <p:nvSpPr>
          <p:cNvPr id="348" name="Google Shape;348;p26"/>
          <p:cNvSpPr txBox="1"/>
          <p:nvPr>
            <p:ph idx="1" type="body"/>
          </p:nvPr>
        </p:nvSpPr>
        <p:spPr>
          <a:xfrm>
            <a:off x="4866025" y="678850"/>
            <a:ext cx="4273200" cy="4554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GB" sz="1200">
                <a:highlight>
                  <a:schemeClr val="lt1"/>
                </a:highlight>
              </a:rPr>
              <a:t>Project Timeline (based on updates[Phases 1 &amp; 2]):</a:t>
            </a:r>
            <a:endParaRPr b="1" sz="1200">
              <a:highlight>
                <a:schemeClr val="lt1"/>
              </a:highlight>
            </a:endParaRPr>
          </a:p>
          <a:p>
            <a:pPr indent="-298450" lvl="0" marL="457200" rtl="0" algn="l">
              <a:lnSpc>
                <a:spcPct val="100000"/>
              </a:lnSpc>
              <a:spcBef>
                <a:spcPts val="1000"/>
              </a:spcBef>
              <a:spcAft>
                <a:spcPts val="0"/>
              </a:spcAft>
              <a:buClr>
                <a:srgbClr val="000000"/>
              </a:buClr>
              <a:buSzPts val="1100"/>
              <a:buFont typeface="Arial"/>
              <a:buChar char="●"/>
            </a:pPr>
            <a:r>
              <a:rPr b="1" lang="en-GB">
                <a:solidFill>
                  <a:srgbClr val="000000"/>
                </a:solidFill>
                <a:highlight>
                  <a:schemeClr val="lt1"/>
                </a:highlight>
              </a:rPr>
              <a:t>Unit 2: Project Plan</a:t>
            </a:r>
            <a:endParaRPr b="1">
              <a:solidFill>
                <a:srgbClr val="000000"/>
              </a:solidFill>
              <a:highlight>
                <a:schemeClr val="lt1"/>
              </a:highlight>
            </a:endParaRPr>
          </a:p>
          <a:p>
            <a:pPr indent="-298450" lvl="2" marL="1371600" rtl="0" algn="l">
              <a:lnSpc>
                <a:spcPct val="100000"/>
              </a:lnSpc>
              <a:spcBef>
                <a:spcPts val="0"/>
              </a:spcBef>
              <a:spcAft>
                <a:spcPts val="0"/>
              </a:spcAft>
              <a:buClr>
                <a:srgbClr val="000000"/>
              </a:buClr>
              <a:buSzPts val="1100"/>
              <a:buFont typeface="Arial"/>
              <a:buChar char="■"/>
            </a:pPr>
            <a:r>
              <a:rPr lang="en-GB" u="sng">
                <a:solidFill>
                  <a:schemeClr val="hlink"/>
                </a:solidFill>
                <a:highlight>
                  <a:schemeClr val="lt1"/>
                </a:highlight>
                <a:hlinkClick r:id="rId3"/>
              </a:rPr>
              <a:t>[Google Drive (Docx) Link] </a:t>
            </a:r>
            <a:endParaRPr u="sng">
              <a:solidFill>
                <a:schemeClr val="hlink"/>
              </a:solidFill>
              <a:highlight>
                <a:schemeClr val="lt1"/>
              </a:highlight>
            </a:endParaRPr>
          </a:p>
          <a:p>
            <a:pPr indent="-298450" lvl="2" marL="1371600" rtl="0" algn="l">
              <a:lnSpc>
                <a:spcPct val="100000"/>
              </a:lnSpc>
              <a:spcBef>
                <a:spcPts val="0"/>
              </a:spcBef>
              <a:spcAft>
                <a:spcPts val="0"/>
              </a:spcAft>
              <a:buClr>
                <a:srgbClr val="000000"/>
              </a:buClr>
              <a:buSzPts val="1100"/>
              <a:buFont typeface="Arial"/>
              <a:buChar char="■"/>
            </a:pPr>
            <a:r>
              <a:rPr lang="en-GB" u="sng">
                <a:solidFill>
                  <a:schemeClr val="hlink"/>
                </a:solidFill>
                <a:highlight>
                  <a:schemeClr val="lt1"/>
                </a:highlight>
                <a:hlinkClick r:id="rId4"/>
              </a:rPr>
              <a:t>[GitHub (doc) Link]</a:t>
            </a:r>
            <a:endParaRPr u="sng">
              <a:solidFill>
                <a:schemeClr val="hlink"/>
              </a:solidFill>
              <a:highlight>
                <a:schemeClr val="lt1"/>
              </a:highlight>
            </a:endParaRPr>
          </a:p>
          <a:p>
            <a:pPr indent="-298450" lvl="0" marL="457200" rtl="0" algn="l">
              <a:lnSpc>
                <a:spcPct val="100000"/>
              </a:lnSpc>
              <a:spcBef>
                <a:spcPts val="0"/>
              </a:spcBef>
              <a:spcAft>
                <a:spcPts val="0"/>
              </a:spcAft>
              <a:buClr>
                <a:srgbClr val="000000"/>
              </a:buClr>
              <a:buSzPts val="1100"/>
              <a:buFont typeface="Arial"/>
              <a:buChar char="●"/>
            </a:pPr>
            <a:r>
              <a:rPr b="1" lang="en-GB">
                <a:solidFill>
                  <a:srgbClr val="000000"/>
                </a:solidFill>
                <a:highlight>
                  <a:schemeClr val="lt1"/>
                </a:highlight>
              </a:rPr>
              <a:t>Unit 3: Project Design Plan</a:t>
            </a:r>
            <a:endParaRPr b="1">
              <a:solidFill>
                <a:srgbClr val="000000"/>
              </a:solidFill>
              <a:highlight>
                <a:schemeClr val="lt1"/>
              </a:highlight>
            </a:endParaRPr>
          </a:p>
          <a:p>
            <a:pPr indent="-298450" lvl="2" marL="1371600" rtl="0" algn="l">
              <a:lnSpc>
                <a:spcPct val="100000"/>
              </a:lnSpc>
              <a:spcBef>
                <a:spcPts val="0"/>
              </a:spcBef>
              <a:spcAft>
                <a:spcPts val="0"/>
              </a:spcAft>
              <a:buClr>
                <a:srgbClr val="000000"/>
              </a:buClr>
              <a:buSzPts val="1100"/>
              <a:buFont typeface="Arial"/>
              <a:buChar char="■"/>
            </a:pPr>
            <a:r>
              <a:rPr lang="en-GB" u="sng">
                <a:solidFill>
                  <a:schemeClr val="hlink"/>
                </a:solidFill>
                <a:highlight>
                  <a:schemeClr val="lt1"/>
                </a:highlight>
                <a:hlinkClick r:id="rId5"/>
              </a:rPr>
              <a:t>[Google Drive (Docx) Link]</a:t>
            </a:r>
            <a:endParaRPr u="sng">
              <a:solidFill>
                <a:schemeClr val="hlink"/>
              </a:solidFill>
              <a:highlight>
                <a:schemeClr val="lt1"/>
              </a:highlight>
            </a:endParaRPr>
          </a:p>
          <a:p>
            <a:pPr indent="-298450" lvl="2" marL="1371600" rtl="0" algn="l">
              <a:lnSpc>
                <a:spcPct val="100000"/>
              </a:lnSpc>
              <a:spcBef>
                <a:spcPts val="0"/>
              </a:spcBef>
              <a:spcAft>
                <a:spcPts val="0"/>
              </a:spcAft>
              <a:buClr>
                <a:srgbClr val="000000"/>
              </a:buClr>
              <a:buSzPts val="1100"/>
              <a:buFont typeface="Arial"/>
              <a:buChar char="■"/>
            </a:pPr>
            <a:r>
              <a:rPr lang="en-GB" u="sng">
                <a:solidFill>
                  <a:schemeClr val="hlink"/>
                </a:solidFill>
                <a:highlight>
                  <a:schemeClr val="lt1"/>
                </a:highlight>
                <a:hlinkClick r:id="rId6"/>
              </a:rPr>
              <a:t>[GitHub (doc) Link]</a:t>
            </a:r>
            <a:endParaRPr u="sng">
              <a:solidFill>
                <a:schemeClr val="hlink"/>
              </a:solidFill>
              <a:highlight>
                <a:schemeClr val="lt1"/>
              </a:highlight>
            </a:endParaRPr>
          </a:p>
          <a:p>
            <a:pPr indent="-298450" lvl="0" marL="457200" rtl="0" algn="l">
              <a:lnSpc>
                <a:spcPct val="100000"/>
              </a:lnSpc>
              <a:spcBef>
                <a:spcPts val="0"/>
              </a:spcBef>
              <a:spcAft>
                <a:spcPts val="0"/>
              </a:spcAft>
              <a:buClr>
                <a:srgbClr val="000000"/>
              </a:buClr>
              <a:buSzPts val="1100"/>
              <a:buFont typeface="Arial"/>
              <a:buChar char="●"/>
            </a:pPr>
            <a:r>
              <a:rPr b="1" lang="en-GB">
                <a:solidFill>
                  <a:srgbClr val="000000"/>
                </a:solidFill>
                <a:highlight>
                  <a:schemeClr val="lt1"/>
                </a:highlight>
              </a:rPr>
              <a:t>Unit 4: Phase 1 Source Report Plan</a:t>
            </a:r>
            <a:endParaRPr b="1">
              <a:solidFill>
                <a:srgbClr val="000000"/>
              </a:solidFill>
              <a:highlight>
                <a:schemeClr val="lt1"/>
              </a:highlight>
            </a:endParaRPr>
          </a:p>
          <a:p>
            <a:pPr indent="-298450" lvl="2" marL="1371600" rtl="0" algn="l">
              <a:lnSpc>
                <a:spcPct val="100000"/>
              </a:lnSpc>
              <a:spcBef>
                <a:spcPts val="0"/>
              </a:spcBef>
              <a:spcAft>
                <a:spcPts val="0"/>
              </a:spcAft>
              <a:buSzPts val="1100"/>
              <a:buFont typeface="Arial"/>
              <a:buChar char="■"/>
            </a:pPr>
            <a:r>
              <a:rPr lang="en-GB" u="sng">
                <a:solidFill>
                  <a:schemeClr val="hlink"/>
                </a:solidFill>
                <a:highlight>
                  <a:schemeClr val="lt1"/>
                </a:highlight>
                <a:hlinkClick r:id="rId7"/>
              </a:rPr>
              <a:t>[Google Drive (Docx) Link]</a:t>
            </a:r>
            <a:endParaRPr u="sng">
              <a:solidFill>
                <a:schemeClr val="hlink"/>
              </a:solidFill>
              <a:highlight>
                <a:schemeClr val="lt1"/>
              </a:highlight>
            </a:endParaRPr>
          </a:p>
          <a:p>
            <a:pPr indent="-298450" lvl="2" marL="1371600" rtl="0" algn="l">
              <a:lnSpc>
                <a:spcPct val="100000"/>
              </a:lnSpc>
              <a:spcBef>
                <a:spcPts val="0"/>
              </a:spcBef>
              <a:spcAft>
                <a:spcPts val="0"/>
              </a:spcAft>
              <a:buSzPts val="1100"/>
              <a:buFont typeface="Arial"/>
              <a:buChar char="■"/>
            </a:pPr>
            <a:r>
              <a:rPr lang="en-GB" u="sng">
                <a:solidFill>
                  <a:schemeClr val="hlink"/>
                </a:solidFill>
                <a:highlight>
                  <a:schemeClr val="lt1"/>
                </a:highlight>
                <a:hlinkClick r:id="rId8"/>
              </a:rPr>
              <a:t>[GitHub (doc) Link]</a:t>
            </a:r>
            <a:endParaRPr u="sng">
              <a:solidFill>
                <a:schemeClr val="hlink"/>
              </a:solidFill>
              <a:highlight>
                <a:schemeClr val="lt1"/>
              </a:highlight>
            </a:endParaRPr>
          </a:p>
          <a:p>
            <a:pPr indent="-298450" lvl="0" marL="457200" rtl="0" algn="l">
              <a:lnSpc>
                <a:spcPct val="100000"/>
              </a:lnSpc>
              <a:spcBef>
                <a:spcPts val="0"/>
              </a:spcBef>
              <a:spcAft>
                <a:spcPts val="0"/>
              </a:spcAft>
              <a:buClr>
                <a:srgbClr val="000000"/>
              </a:buClr>
              <a:buSzPts val="1100"/>
              <a:buFont typeface="Arial"/>
              <a:buChar char="●"/>
            </a:pPr>
            <a:r>
              <a:rPr b="1" lang="en-GB">
                <a:solidFill>
                  <a:srgbClr val="000000"/>
                </a:solidFill>
                <a:highlight>
                  <a:schemeClr val="lt1"/>
                </a:highlight>
              </a:rPr>
              <a:t>Unit 5: Testing Plan</a:t>
            </a:r>
            <a:endParaRPr b="1">
              <a:solidFill>
                <a:srgbClr val="000000"/>
              </a:solidFill>
              <a:highlight>
                <a:schemeClr val="lt1"/>
              </a:highlight>
            </a:endParaRPr>
          </a:p>
          <a:p>
            <a:pPr indent="-298450" lvl="2" marL="1371600" rtl="0" algn="l">
              <a:lnSpc>
                <a:spcPct val="100000"/>
              </a:lnSpc>
              <a:spcBef>
                <a:spcPts val="0"/>
              </a:spcBef>
              <a:spcAft>
                <a:spcPts val="0"/>
              </a:spcAft>
              <a:buSzPts val="1100"/>
              <a:buFont typeface="Arial"/>
              <a:buChar char="■"/>
            </a:pPr>
            <a:r>
              <a:rPr lang="en-GB" u="sng">
                <a:solidFill>
                  <a:schemeClr val="hlink"/>
                </a:solidFill>
                <a:highlight>
                  <a:schemeClr val="lt1"/>
                </a:highlight>
                <a:hlinkClick r:id="rId9"/>
              </a:rPr>
              <a:t>[Google Drive (Docx) Link]</a:t>
            </a:r>
            <a:endParaRPr u="sng">
              <a:solidFill>
                <a:schemeClr val="hlink"/>
              </a:solidFill>
              <a:highlight>
                <a:schemeClr val="lt1"/>
              </a:highlight>
            </a:endParaRPr>
          </a:p>
          <a:p>
            <a:pPr indent="-298450" lvl="2" marL="1371600" rtl="0" algn="l">
              <a:lnSpc>
                <a:spcPct val="100000"/>
              </a:lnSpc>
              <a:spcBef>
                <a:spcPts val="0"/>
              </a:spcBef>
              <a:spcAft>
                <a:spcPts val="0"/>
              </a:spcAft>
              <a:buSzPts val="1100"/>
              <a:buFont typeface="Arial"/>
              <a:buChar char="■"/>
            </a:pPr>
            <a:r>
              <a:rPr lang="en-GB" u="sng">
                <a:solidFill>
                  <a:schemeClr val="hlink"/>
                </a:solidFill>
                <a:highlight>
                  <a:schemeClr val="lt1"/>
                </a:highlight>
                <a:hlinkClick r:id="rId10"/>
              </a:rPr>
              <a:t>[GitHub (doc) Link]</a:t>
            </a:r>
            <a:endParaRPr u="sng">
              <a:solidFill>
                <a:schemeClr val="hlink"/>
              </a:solidFill>
              <a:highlight>
                <a:schemeClr val="lt1"/>
              </a:highlight>
            </a:endParaRPr>
          </a:p>
          <a:p>
            <a:pPr indent="-298450" lvl="0" marL="457200" rtl="0" algn="l">
              <a:lnSpc>
                <a:spcPct val="100000"/>
              </a:lnSpc>
              <a:spcBef>
                <a:spcPts val="0"/>
              </a:spcBef>
              <a:spcAft>
                <a:spcPts val="0"/>
              </a:spcAft>
              <a:buClr>
                <a:srgbClr val="000000"/>
              </a:buClr>
              <a:buSzPts val="1100"/>
              <a:buFont typeface="Arial"/>
              <a:buChar char="●"/>
            </a:pPr>
            <a:r>
              <a:rPr b="1" lang="en-GB">
                <a:solidFill>
                  <a:srgbClr val="000000"/>
                </a:solidFill>
                <a:highlight>
                  <a:schemeClr val="lt1"/>
                </a:highlight>
              </a:rPr>
              <a:t>Unit 6: Phase 2 Source Report Plan</a:t>
            </a:r>
            <a:endParaRPr b="1">
              <a:solidFill>
                <a:srgbClr val="000000"/>
              </a:solidFill>
              <a:highlight>
                <a:schemeClr val="lt1"/>
              </a:highlight>
            </a:endParaRPr>
          </a:p>
          <a:p>
            <a:pPr indent="-298450" lvl="2" marL="1371600" rtl="0" algn="l">
              <a:lnSpc>
                <a:spcPct val="100000"/>
              </a:lnSpc>
              <a:spcBef>
                <a:spcPts val="0"/>
              </a:spcBef>
              <a:spcAft>
                <a:spcPts val="0"/>
              </a:spcAft>
              <a:buSzPts val="1100"/>
              <a:buFont typeface="Arial"/>
              <a:buChar char="■"/>
            </a:pPr>
            <a:r>
              <a:rPr lang="en-GB" u="sng">
                <a:solidFill>
                  <a:schemeClr val="hlink"/>
                </a:solidFill>
                <a:highlight>
                  <a:schemeClr val="lt1"/>
                </a:highlight>
                <a:hlinkClick r:id="rId11"/>
              </a:rPr>
              <a:t>[Google Drive (Docx) Link]</a:t>
            </a:r>
            <a:endParaRPr u="sng">
              <a:solidFill>
                <a:schemeClr val="hlink"/>
              </a:solidFill>
              <a:highlight>
                <a:schemeClr val="lt1"/>
              </a:highlight>
            </a:endParaRPr>
          </a:p>
          <a:p>
            <a:pPr indent="-298450" lvl="2" marL="1371600" rtl="0" algn="l">
              <a:lnSpc>
                <a:spcPct val="100000"/>
              </a:lnSpc>
              <a:spcBef>
                <a:spcPts val="0"/>
              </a:spcBef>
              <a:spcAft>
                <a:spcPts val="0"/>
              </a:spcAft>
              <a:buSzPts val="1100"/>
              <a:buFont typeface="Arial"/>
              <a:buChar char="■"/>
            </a:pPr>
            <a:r>
              <a:rPr lang="en-GB" u="sng">
                <a:solidFill>
                  <a:schemeClr val="hlink"/>
                </a:solidFill>
                <a:highlight>
                  <a:schemeClr val="lt1"/>
                </a:highlight>
                <a:hlinkClick r:id="rId12"/>
              </a:rPr>
              <a:t>[GitHub (doc) Link]</a:t>
            </a:r>
            <a:endParaRPr u="sng">
              <a:solidFill>
                <a:schemeClr val="hlink"/>
              </a:solidFill>
              <a:highlight>
                <a:schemeClr val="lt1"/>
              </a:highlight>
            </a:endParaRPr>
          </a:p>
          <a:p>
            <a:pPr indent="-298450" lvl="0" marL="457200" rtl="0" algn="l">
              <a:lnSpc>
                <a:spcPct val="100000"/>
              </a:lnSpc>
              <a:spcBef>
                <a:spcPts val="0"/>
              </a:spcBef>
              <a:spcAft>
                <a:spcPts val="0"/>
              </a:spcAft>
              <a:buClr>
                <a:srgbClr val="000000"/>
              </a:buClr>
              <a:buSzPts val="1100"/>
              <a:buFont typeface="Arial"/>
              <a:buChar char="●"/>
            </a:pPr>
            <a:r>
              <a:rPr b="1" lang="en-GB">
                <a:solidFill>
                  <a:srgbClr val="000000"/>
                </a:solidFill>
                <a:highlight>
                  <a:schemeClr val="lt1"/>
                </a:highlight>
              </a:rPr>
              <a:t>Unit 7: User Guide</a:t>
            </a:r>
            <a:endParaRPr b="1">
              <a:solidFill>
                <a:srgbClr val="000000"/>
              </a:solidFill>
              <a:highlight>
                <a:schemeClr val="lt1"/>
              </a:highlight>
            </a:endParaRPr>
          </a:p>
          <a:p>
            <a:pPr indent="-298450" lvl="2" marL="1371600" rtl="0" algn="l">
              <a:lnSpc>
                <a:spcPct val="100000"/>
              </a:lnSpc>
              <a:spcBef>
                <a:spcPts val="0"/>
              </a:spcBef>
              <a:spcAft>
                <a:spcPts val="0"/>
              </a:spcAft>
              <a:buSzPts val="1100"/>
              <a:buFont typeface="Arial"/>
              <a:buChar char="■"/>
            </a:pPr>
            <a:r>
              <a:rPr lang="en-GB" u="sng">
                <a:solidFill>
                  <a:schemeClr val="hlink"/>
                </a:solidFill>
                <a:highlight>
                  <a:schemeClr val="lt1"/>
                </a:highlight>
                <a:hlinkClick r:id="rId13"/>
              </a:rPr>
              <a:t>[Google Drive (Docx) Link]</a:t>
            </a:r>
            <a:endParaRPr u="sng">
              <a:solidFill>
                <a:schemeClr val="hlink"/>
              </a:solidFill>
              <a:highlight>
                <a:schemeClr val="lt1"/>
              </a:highlight>
            </a:endParaRPr>
          </a:p>
          <a:p>
            <a:pPr indent="-298450" lvl="2" marL="1371600" rtl="0" algn="l">
              <a:lnSpc>
                <a:spcPct val="100000"/>
              </a:lnSpc>
              <a:spcBef>
                <a:spcPts val="0"/>
              </a:spcBef>
              <a:spcAft>
                <a:spcPts val="0"/>
              </a:spcAft>
              <a:buSzPts val="1100"/>
              <a:buFont typeface="Arial"/>
              <a:buChar char="■"/>
            </a:pPr>
            <a:r>
              <a:rPr lang="en-GB" u="sng">
                <a:solidFill>
                  <a:schemeClr val="hlink"/>
                </a:solidFill>
                <a:highlight>
                  <a:schemeClr val="lt1"/>
                </a:highlight>
                <a:hlinkClick r:id="rId14"/>
              </a:rPr>
              <a:t>[GitHub (doc) Link]</a:t>
            </a:r>
            <a:endParaRPr u="sng">
              <a:solidFill>
                <a:schemeClr val="hlink"/>
              </a:solidFill>
              <a:highlight>
                <a:schemeClr val="lt1"/>
              </a:highlight>
            </a:endParaRPr>
          </a:p>
          <a:p>
            <a:pPr indent="-298450" lvl="0" marL="457200" rtl="0" algn="l">
              <a:lnSpc>
                <a:spcPct val="100000"/>
              </a:lnSpc>
              <a:spcBef>
                <a:spcPts val="0"/>
              </a:spcBef>
              <a:spcAft>
                <a:spcPts val="0"/>
              </a:spcAft>
              <a:buClr>
                <a:srgbClr val="000000"/>
              </a:buClr>
              <a:buSzPts val="1100"/>
              <a:buFont typeface="Arial"/>
              <a:buChar char="●"/>
            </a:pPr>
            <a:r>
              <a:rPr b="1" lang="en-GB">
                <a:solidFill>
                  <a:srgbClr val="000000"/>
                </a:solidFill>
                <a:highlight>
                  <a:schemeClr val="lt1"/>
                </a:highlight>
              </a:rPr>
              <a:t>Unit 8: Dep</a:t>
            </a:r>
            <a:r>
              <a:rPr b="1" lang="en-GB">
                <a:solidFill>
                  <a:srgbClr val="000000"/>
                </a:solidFill>
                <a:highlight>
                  <a:schemeClr val="lt1"/>
                </a:highlight>
              </a:rPr>
              <a:t>loyment Report</a:t>
            </a:r>
            <a:endParaRPr b="1">
              <a:solidFill>
                <a:srgbClr val="000000"/>
              </a:solidFill>
              <a:highlight>
                <a:schemeClr val="lt1"/>
              </a:highlight>
            </a:endParaRPr>
          </a:p>
          <a:p>
            <a:pPr indent="-298450" lvl="2" marL="1371600" rtl="0" algn="l">
              <a:lnSpc>
                <a:spcPct val="100000"/>
              </a:lnSpc>
              <a:spcBef>
                <a:spcPts val="0"/>
              </a:spcBef>
              <a:spcAft>
                <a:spcPts val="0"/>
              </a:spcAft>
              <a:buSzPts val="1100"/>
              <a:buFont typeface="Times New Roman"/>
              <a:buChar char="■"/>
            </a:pPr>
            <a:r>
              <a:rPr lang="en-GB" u="sng">
                <a:solidFill>
                  <a:srgbClr val="3D85C6"/>
                </a:solidFill>
                <a:latin typeface="Times New Roman"/>
                <a:ea typeface="Times New Roman"/>
                <a:cs typeface="Times New Roman"/>
                <a:sym typeface="Times New Roman"/>
                <a:hlinkClick r:id="rId15">
                  <a:extLst>
                    <a:ext uri="{A12FA001-AC4F-418D-AE19-62706E023703}">
                      <ahyp:hlinkClr val="tx"/>
                    </a:ext>
                  </a:extLst>
                </a:hlinkClick>
              </a:rPr>
              <a:t>[Google Drive (Docx) Link]</a:t>
            </a:r>
            <a:endParaRPr>
              <a:solidFill>
                <a:srgbClr val="3D85C6"/>
              </a:solidFill>
              <a:latin typeface="Times New Roman"/>
              <a:ea typeface="Times New Roman"/>
              <a:cs typeface="Times New Roman"/>
              <a:sym typeface="Times New Roman"/>
            </a:endParaRPr>
          </a:p>
          <a:p>
            <a:pPr indent="-298450" lvl="2" marL="1371600" rtl="0" algn="l">
              <a:lnSpc>
                <a:spcPct val="100000"/>
              </a:lnSpc>
              <a:spcBef>
                <a:spcPts val="0"/>
              </a:spcBef>
              <a:spcAft>
                <a:spcPts val="0"/>
              </a:spcAft>
              <a:buSzPts val="1100"/>
              <a:buFont typeface="Times New Roman"/>
              <a:buChar char="■"/>
            </a:pPr>
            <a:r>
              <a:rPr lang="en-GB">
                <a:solidFill>
                  <a:srgbClr val="3D85C6"/>
                </a:solidFill>
                <a:latin typeface="Times New Roman"/>
                <a:ea typeface="Times New Roman"/>
                <a:cs typeface="Times New Roman"/>
                <a:sym typeface="Times New Roman"/>
              </a:rPr>
              <a:t>[GitHub (doc) Link]</a:t>
            </a:r>
            <a:r>
              <a:rPr lang="en-GB" u="sng">
                <a:solidFill>
                  <a:schemeClr val="hlink"/>
                </a:solidFill>
                <a:latin typeface="Times New Roman"/>
                <a:ea typeface="Times New Roman"/>
                <a:cs typeface="Times New Roman"/>
                <a:sym typeface="Times New Roman"/>
                <a:hlinkClick r:id="rId16"/>
              </a:rPr>
              <a:t>[Google Slides Link] </a:t>
            </a:r>
            <a:endParaRPr>
              <a:solidFill>
                <a:srgbClr val="3D85C6"/>
              </a:solidFill>
              <a:latin typeface="Times New Roman"/>
              <a:ea typeface="Times New Roman"/>
              <a:cs typeface="Times New Roman"/>
              <a:sym typeface="Times New Roman"/>
            </a:endParaRPr>
          </a:p>
          <a:p>
            <a:pPr indent="-298450" lvl="2" marL="1371600" rtl="0" algn="l">
              <a:lnSpc>
                <a:spcPct val="100000"/>
              </a:lnSpc>
              <a:spcBef>
                <a:spcPts val="0"/>
              </a:spcBef>
              <a:spcAft>
                <a:spcPts val="0"/>
              </a:spcAft>
              <a:buSzPts val="1100"/>
              <a:buFont typeface="Times New Roman"/>
              <a:buChar char="■"/>
            </a:pPr>
            <a:r>
              <a:rPr lang="en-GB">
                <a:solidFill>
                  <a:srgbClr val="3D85C6"/>
                </a:solidFill>
                <a:latin typeface="Times New Roman"/>
                <a:ea typeface="Times New Roman"/>
                <a:cs typeface="Times New Roman"/>
                <a:sym typeface="Times New Roman"/>
              </a:rPr>
              <a:t>(Refer to GitHub Repo for those links)</a:t>
            </a:r>
            <a:r>
              <a:rPr lang="en-GB" u="sng">
                <a:solidFill>
                  <a:srgbClr val="3D85C6"/>
                </a:solidFill>
                <a:latin typeface="Times New Roman"/>
                <a:ea typeface="Times New Roman"/>
                <a:cs typeface="Times New Roman"/>
                <a:sym typeface="Times New Roman"/>
                <a:hlinkClick r:id="rId17">
                  <a:extLst>
                    <a:ext uri="{A12FA001-AC4F-418D-AE19-62706E023703}">
                      <ahyp:hlinkClr val="tx"/>
                    </a:ext>
                  </a:extLst>
                </a:hlinkClick>
              </a:rPr>
              <a:t> </a:t>
            </a:r>
            <a:endParaRPr sz="1300"/>
          </a:p>
          <a:p>
            <a:pPr indent="-298450" lvl="2" marL="1371600" rtl="0" algn="l">
              <a:lnSpc>
                <a:spcPct val="100000"/>
              </a:lnSpc>
              <a:spcBef>
                <a:spcPts val="0"/>
              </a:spcBef>
              <a:spcAft>
                <a:spcPts val="0"/>
              </a:spcAft>
              <a:buSzPts val="1100"/>
              <a:buFont typeface="Times New Roman"/>
              <a:buChar char="■"/>
            </a:pPr>
            <a:r>
              <a:rPr lang="en-GB" u="sng">
                <a:solidFill>
                  <a:srgbClr val="3D85C6"/>
                </a:solidFill>
                <a:latin typeface="Times New Roman"/>
                <a:ea typeface="Times New Roman"/>
                <a:cs typeface="Times New Roman"/>
                <a:sym typeface="Times New Roman"/>
                <a:hlinkClick r:id="rId18">
                  <a:extLst>
                    <a:ext uri="{A12FA001-AC4F-418D-AE19-62706E023703}">
                      <ahyp:hlinkClr val="tx"/>
                    </a:ext>
                  </a:extLst>
                </a:hlinkClick>
              </a:rPr>
              <a:t>[PythonGameHub GitHub Repo Link]</a:t>
            </a:r>
            <a:endParaRPr sz="1400">
              <a:solidFill>
                <a:srgbClr val="3D85C6"/>
              </a:solidFill>
            </a:endParaRPr>
          </a:p>
        </p:txBody>
      </p:sp>
      <p:grpSp>
        <p:nvGrpSpPr>
          <p:cNvPr id="349" name="Google Shape;349;p26"/>
          <p:cNvGrpSpPr/>
          <p:nvPr/>
        </p:nvGrpSpPr>
        <p:grpSpPr>
          <a:xfrm>
            <a:off x="653035" y="1663160"/>
            <a:ext cx="3461100" cy="2671532"/>
            <a:chOff x="3553042" y="1657806"/>
            <a:chExt cx="3461100" cy="2671532"/>
          </a:xfrm>
        </p:grpSpPr>
        <p:sp>
          <p:nvSpPr>
            <p:cNvPr id="350" name="Google Shape;350;p26"/>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6"/>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9" name="Google Shape;359;p26"/>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descr="A white background with black text&#10;&#10;AI-generated content may be incorrect." id="360" name="Google Shape;360;p26"/>
          <p:cNvPicPr preferRelativeResize="0"/>
          <p:nvPr/>
        </p:nvPicPr>
        <p:blipFill>
          <a:blip r:embed="rId19">
            <a:alphaModFix/>
          </a:blip>
          <a:stretch>
            <a:fillRect/>
          </a:stretch>
        </p:blipFill>
        <p:spPr>
          <a:xfrm>
            <a:off x="653025" y="1663150"/>
            <a:ext cx="3461100" cy="1918288"/>
          </a:xfrm>
          <a:prstGeom prst="rect">
            <a:avLst/>
          </a:prstGeom>
          <a:noFill/>
          <a:ln>
            <a:noFill/>
          </a:ln>
        </p:spPr>
      </p:pic>
      <p:sp>
        <p:nvSpPr>
          <p:cNvPr id="361" name="Google Shape;361;p26"/>
          <p:cNvSpPr txBox="1"/>
          <p:nvPr/>
        </p:nvSpPr>
        <p:spPr>
          <a:xfrm>
            <a:off x="378975" y="4226775"/>
            <a:ext cx="4009200" cy="807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u="sng">
                <a:solidFill>
                  <a:schemeClr val="dk1"/>
                </a:solidFill>
                <a:latin typeface="Lato"/>
                <a:ea typeface="Lato"/>
                <a:cs typeface="Lato"/>
                <a:sym typeface="Lato"/>
              </a:rPr>
              <a:t>⚠️</a:t>
            </a:r>
            <a:r>
              <a:rPr b="1" lang="en-GB" sz="1100" u="sng">
                <a:solidFill>
                  <a:schemeClr val="dk1"/>
                </a:solidFill>
                <a:latin typeface="Lato"/>
                <a:ea typeface="Lato"/>
                <a:cs typeface="Lato"/>
                <a:sym typeface="Lato"/>
              </a:rPr>
              <a:t>Python Game Hub must be Publicly Accessed on GitHub:</a:t>
            </a:r>
            <a:endParaRPr b="1" sz="1100" u="sng">
              <a:solidFill>
                <a:schemeClr val="dk1"/>
              </a:solidFill>
              <a:latin typeface="Lato"/>
              <a:ea typeface="Lato"/>
              <a:cs typeface="Lato"/>
              <a:sym typeface="Lato"/>
            </a:endParaRPr>
          </a:p>
          <a:p>
            <a:pPr indent="-298450" lvl="0" marL="457200" rtl="0" algn="l">
              <a:spcBef>
                <a:spcPts val="0"/>
              </a:spcBef>
              <a:spcAft>
                <a:spcPts val="0"/>
              </a:spcAft>
              <a:buClr>
                <a:schemeClr val="dk1"/>
              </a:buClr>
              <a:buSzPts val="1100"/>
              <a:buFont typeface="Lato"/>
              <a:buChar char="●"/>
            </a:pPr>
            <a:r>
              <a:rPr b="1" lang="en-GB" sz="1100">
                <a:solidFill>
                  <a:schemeClr val="dk1"/>
                </a:solidFill>
                <a:latin typeface="Lato"/>
                <a:ea typeface="Lato"/>
                <a:cs typeface="Lato"/>
                <a:sym typeface="Lato"/>
              </a:rPr>
              <a:t>GitHub Repository: </a:t>
            </a:r>
            <a:endParaRPr b="1" sz="1100">
              <a:solidFill>
                <a:schemeClr val="dk1"/>
              </a:solidFill>
              <a:latin typeface="Lato"/>
              <a:ea typeface="Lato"/>
              <a:cs typeface="Lato"/>
              <a:sym typeface="Lato"/>
            </a:endParaRPr>
          </a:p>
          <a:p>
            <a:pPr indent="-298450" lvl="0" marL="457200" rtl="0" algn="l">
              <a:spcBef>
                <a:spcPts val="0"/>
              </a:spcBef>
              <a:spcAft>
                <a:spcPts val="0"/>
              </a:spcAft>
              <a:buClr>
                <a:schemeClr val="dk1"/>
              </a:buClr>
              <a:buSzPts val="1100"/>
              <a:buFont typeface="Lato"/>
              <a:buChar char="●"/>
            </a:pPr>
            <a:r>
              <a:rPr lang="en-GB" sz="1100" u="sng">
                <a:solidFill>
                  <a:schemeClr val="accent1"/>
                </a:solidFill>
                <a:latin typeface="Lato"/>
                <a:ea typeface="Lato"/>
                <a:cs typeface="Lato"/>
                <a:sym typeface="Lato"/>
                <a:hlinkClick r:id="rId20">
                  <a:extLst>
                    <a:ext uri="{A12FA001-AC4F-418D-AE19-62706E023703}">
                      <ahyp:hlinkClr val="tx"/>
                    </a:ext>
                  </a:extLst>
                </a:hlinkClick>
              </a:rPr>
              <a:t>[CMSC495Capstone-Python Game Hub]</a:t>
            </a:r>
            <a:endParaRPr sz="1100">
              <a:solidFill>
                <a:schemeClr val="accent1"/>
              </a:solidFill>
              <a:latin typeface="Lato"/>
              <a:ea typeface="Lato"/>
              <a:cs typeface="Lato"/>
              <a:sym typeface="Lato"/>
            </a:endParaRPr>
          </a:p>
          <a:p>
            <a:pPr indent="-298450" lvl="1" marL="914400" rtl="0" algn="l">
              <a:spcBef>
                <a:spcPts val="0"/>
              </a:spcBef>
              <a:spcAft>
                <a:spcPts val="0"/>
              </a:spcAft>
              <a:buClr>
                <a:schemeClr val="dk1"/>
              </a:buClr>
              <a:buSzPts val="1100"/>
              <a:buFont typeface="Lato"/>
              <a:buChar char="○"/>
            </a:pPr>
            <a:r>
              <a:rPr lang="en-GB" sz="1100">
                <a:solidFill>
                  <a:schemeClr val="dk1"/>
                </a:solidFill>
                <a:latin typeface="Lato"/>
                <a:ea typeface="Lato"/>
                <a:cs typeface="Lato"/>
                <a:sym typeface="Lato"/>
              </a:rPr>
              <a:t>Read the </a:t>
            </a:r>
            <a:r>
              <a:rPr lang="en-GB" sz="1100" u="sng">
                <a:solidFill>
                  <a:schemeClr val="accent1"/>
                </a:solidFill>
                <a:latin typeface="Lato"/>
                <a:ea typeface="Lato"/>
                <a:cs typeface="Lato"/>
                <a:sym typeface="Lato"/>
                <a:hlinkClick r:id="rId21">
                  <a:extLst>
                    <a:ext uri="{A12FA001-AC4F-418D-AE19-62706E023703}">
                      <ahyp:hlinkClr val="tx"/>
                    </a:ext>
                  </a:extLst>
                </a:hlinkClick>
              </a:rPr>
              <a:t>README.md</a:t>
            </a:r>
            <a:r>
              <a:rPr lang="en-GB" sz="1100">
                <a:solidFill>
                  <a:schemeClr val="accent1"/>
                </a:solidFill>
                <a:latin typeface="Lato"/>
                <a:ea typeface="Lato"/>
                <a:cs typeface="Lato"/>
                <a:sym typeface="Lato"/>
              </a:rPr>
              <a:t> </a:t>
            </a:r>
            <a:r>
              <a:rPr lang="en-GB" sz="1100">
                <a:solidFill>
                  <a:schemeClr val="dk1"/>
                </a:solidFill>
                <a:latin typeface="Lato"/>
                <a:ea typeface="Lato"/>
                <a:cs typeface="Lato"/>
                <a:sym typeface="Lato"/>
              </a:rPr>
              <a:t>OR </a:t>
            </a:r>
            <a:r>
              <a:rPr lang="en-GB" sz="1100" u="sng">
                <a:solidFill>
                  <a:schemeClr val="accent1"/>
                </a:solidFill>
                <a:latin typeface="Lato"/>
                <a:ea typeface="Lato"/>
                <a:cs typeface="Lato"/>
                <a:sym typeface="Lato"/>
                <a:hlinkClick r:id="rId22">
                  <a:extLst>
                    <a:ext uri="{A12FA001-AC4F-418D-AE19-62706E023703}">
                      <ahyp:hlinkClr val="tx"/>
                    </a:ext>
                  </a:extLst>
                </a:hlinkClick>
              </a:rPr>
              <a:t>User Guide</a:t>
            </a:r>
            <a:endParaRPr sz="1100">
              <a:solidFill>
                <a:schemeClr val="dk1"/>
              </a:solidFill>
              <a:latin typeface="Lato"/>
              <a:ea typeface="Lato"/>
              <a:cs typeface="Lato"/>
              <a:sym typeface="Lato"/>
            </a:endParaRPr>
          </a:p>
          <a:p>
            <a:pPr indent="0" lvl="0" marL="0" rtl="0" algn="l">
              <a:spcBef>
                <a:spcPts val="1600"/>
              </a:spcBef>
              <a:spcAft>
                <a:spcPts val="0"/>
              </a:spcAft>
              <a:buNone/>
            </a:pPr>
            <a:r>
              <a:t/>
            </a:r>
            <a:endParaRPr sz="1300">
              <a:solidFill>
                <a:schemeClr val="lt1"/>
              </a:solidFill>
              <a:latin typeface="Lato"/>
              <a:ea typeface="Lato"/>
              <a:cs typeface="Lato"/>
              <a:sym typeface="Lato"/>
            </a:endParaRPr>
          </a:p>
        </p:txBody>
      </p:sp>
      <p:sp>
        <p:nvSpPr>
          <p:cNvPr id="362" name="Google Shape;362;p26"/>
          <p:cNvSpPr txBox="1"/>
          <p:nvPr/>
        </p:nvSpPr>
        <p:spPr>
          <a:xfrm>
            <a:off x="1471875" y="1278250"/>
            <a:ext cx="1823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Timeline for Project:</a:t>
            </a:r>
            <a:endParaRPr sz="1300">
              <a:solidFill>
                <a:schemeClr val="lt1"/>
              </a:solidFill>
              <a:latin typeface="Lato"/>
              <a:ea typeface="Lato"/>
              <a:cs typeface="Lato"/>
              <a:sym typeface="Lato"/>
            </a:endParaRPr>
          </a:p>
        </p:txBody>
      </p:sp>
      <p:pic>
        <p:nvPicPr>
          <p:cNvPr id="363" name="Google Shape;363;p26" title="Project Timeline 2 Victoria Lee.mp3">
            <a:hlinkClick r:id="rId23"/>
          </p:cNvPr>
          <p:cNvPicPr preferRelativeResize="0"/>
          <p:nvPr/>
        </p:nvPicPr>
        <p:blipFill>
          <a:blip r:embed="rId24">
            <a:alphaModFix/>
          </a:blip>
          <a:stretch>
            <a:fillRect/>
          </a:stretch>
        </p:blipFill>
        <p:spPr>
          <a:xfrm>
            <a:off x="1797513" y="781200"/>
            <a:ext cx="454150" cy="454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7"/>
          <p:cNvSpPr txBox="1"/>
          <p:nvPr>
            <p:ph type="title"/>
          </p:nvPr>
        </p:nvSpPr>
        <p:spPr>
          <a:xfrm>
            <a:off x="1269800" y="1161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timeline Expansion Explanation</a:t>
            </a:r>
            <a:endParaRPr/>
          </a:p>
        </p:txBody>
      </p:sp>
      <p:sp>
        <p:nvSpPr>
          <p:cNvPr id="369" name="Google Shape;369;p27"/>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0" name="Google Shape;370;p27"/>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1" name="Google Shape;371;p27"/>
          <p:cNvSpPr txBox="1"/>
          <p:nvPr/>
        </p:nvSpPr>
        <p:spPr>
          <a:xfrm>
            <a:off x="2437950" y="621100"/>
            <a:ext cx="6402000" cy="47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Lato"/>
                <a:ea typeface="Lato"/>
                <a:cs typeface="Lato"/>
                <a:sym typeface="Lato"/>
              </a:rPr>
              <a:t>Refer to </a:t>
            </a:r>
            <a:r>
              <a:rPr lang="en-GB" sz="1100" u="sng">
                <a:solidFill>
                  <a:schemeClr val="lt1"/>
                </a:solidFill>
                <a:latin typeface="Lato"/>
                <a:ea typeface="Lato"/>
                <a:cs typeface="Lato"/>
                <a:sym typeface="Lato"/>
              </a:rPr>
              <a:t>Unit 4, Unit 6, and Unit 8 </a:t>
            </a:r>
            <a:r>
              <a:rPr lang="en-GB" sz="1100">
                <a:solidFill>
                  <a:schemeClr val="lt1"/>
                </a:solidFill>
                <a:latin typeface="Lato"/>
                <a:ea typeface="Lato"/>
                <a:cs typeface="Lato"/>
                <a:sym typeface="Lato"/>
              </a:rPr>
              <a:t>to compare the project </a:t>
            </a:r>
            <a:r>
              <a:rPr lang="en-GB" sz="1100">
                <a:solidFill>
                  <a:schemeClr val="lt1"/>
                </a:solidFill>
                <a:latin typeface="Lato"/>
                <a:ea typeface="Lato"/>
                <a:cs typeface="Lato"/>
                <a:sym typeface="Lato"/>
              </a:rPr>
              <a:t>timelines, job contributions, Git (Version Control), Testing, and Changes to the Project Management sections.</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Unit 6: Phase 2 Source Report Plan</a:t>
            </a:r>
            <a:endParaRPr sz="1200">
              <a:solidFill>
                <a:schemeClr val="lt1"/>
              </a:solidFill>
              <a:latin typeface="Lato"/>
              <a:ea typeface="Lato"/>
              <a:cs typeface="Lato"/>
              <a:sym typeface="Lato"/>
            </a:endParaRPr>
          </a:p>
          <a:p>
            <a:pPr indent="-304800" lvl="1" marL="914400" rtl="0" algn="l">
              <a:spcBef>
                <a:spcPts val="0"/>
              </a:spcBef>
              <a:spcAft>
                <a:spcPts val="0"/>
              </a:spcAft>
              <a:buClr>
                <a:srgbClr val="CFE2F3"/>
              </a:buClr>
              <a:buSzPts val="1200"/>
              <a:buFont typeface="Lato"/>
              <a:buChar char="○"/>
            </a:pPr>
            <a:r>
              <a:rPr lang="en-GB" sz="1200" u="sng">
                <a:solidFill>
                  <a:srgbClr val="CFE2F3"/>
                </a:solidFill>
                <a:latin typeface="Lato"/>
                <a:ea typeface="Lato"/>
                <a:cs typeface="Lato"/>
                <a:sym typeface="Lato"/>
                <a:hlinkClick r:id="rId3">
                  <a:extLst>
                    <a:ext uri="{A12FA001-AC4F-418D-AE19-62706E023703}">
                      <ahyp:hlinkClr val="tx"/>
                    </a:ext>
                  </a:extLst>
                </a:hlinkClick>
              </a:rPr>
              <a:t>[Google Drive (Docx) Link]</a:t>
            </a:r>
            <a:endParaRPr sz="1200">
              <a:solidFill>
                <a:srgbClr val="CFE2F3"/>
              </a:solidFill>
              <a:latin typeface="Lato"/>
              <a:ea typeface="Lato"/>
              <a:cs typeface="Lato"/>
              <a:sym typeface="Lato"/>
            </a:endParaRPr>
          </a:p>
          <a:p>
            <a:pPr indent="-304800" lvl="1" marL="914400" rtl="0" algn="l">
              <a:spcBef>
                <a:spcPts val="0"/>
              </a:spcBef>
              <a:spcAft>
                <a:spcPts val="0"/>
              </a:spcAft>
              <a:buClr>
                <a:srgbClr val="CFE2F3"/>
              </a:buClr>
              <a:buSzPts val="1200"/>
              <a:buFont typeface="Lato"/>
              <a:buChar char="○"/>
            </a:pPr>
            <a:r>
              <a:rPr lang="en-GB" sz="1200" u="sng">
                <a:solidFill>
                  <a:srgbClr val="CFE2F3"/>
                </a:solidFill>
                <a:latin typeface="Lato"/>
                <a:ea typeface="Lato"/>
                <a:cs typeface="Lato"/>
                <a:sym typeface="Lato"/>
                <a:hlinkClick r:id="rId4">
                  <a:extLst>
                    <a:ext uri="{A12FA001-AC4F-418D-AE19-62706E023703}">
                      <ahyp:hlinkClr val="tx"/>
                    </a:ext>
                  </a:extLst>
                </a:hlinkClick>
              </a:rPr>
              <a:t>[GitHub (doc) Link]</a:t>
            </a:r>
            <a:endParaRPr sz="1200">
              <a:solidFill>
                <a:srgbClr val="CFE2F3"/>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Unit 7: User Guide</a:t>
            </a:r>
            <a:endParaRPr sz="1200">
              <a:solidFill>
                <a:schemeClr val="lt1"/>
              </a:solidFill>
              <a:latin typeface="Lato"/>
              <a:ea typeface="Lato"/>
              <a:cs typeface="Lato"/>
              <a:sym typeface="Lato"/>
            </a:endParaRPr>
          </a:p>
          <a:p>
            <a:pPr indent="-304800" lvl="1" marL="914400" rtl="0" algn="l">
              <a:spcBef>
                <a:spcPts val="0"/>
              </a:spcBef>
              <a:spcAft>
                <a:spcPts val="0"/>
              </a:spcAft>
              <a:buClr>
                <a:srgbClr val="CFE2F3"/>
              </a:buClr>
              <a:buSzPts val="1200"/>
              <a:buFont typeface="Lato"/>
              <a:buChar char="○"/>
            </a:pPr>
            <a:r>
              <a:rPr lang="en-GB" sz="1200" u="sng">
                <a:solidFill>
                  <a:srgbClr val="CFE2F3"/>
                </a:solidFill>
                <a:latin typeface="Lato"/>
                <a:ea typeface="Lato"/>
                <a:cs typeface="Lato"/>
                <a:sym typeface="Lato"/>
                <a:hlinkClick r:id="rId5">
                  <a:extLst>
                    <a:ext uri="{A12FA001-AC4F-418D-AE19-62706E023703}">
                      <ahyp:hlinkClr val="tx"/>
                    </a:ext>
                  </a:extLst>
                </a:hlinkClick>
              </a:rPr>
              <a:t>[Google Drive (Docx) Link]</a:t>
            </a:r>
            <a:endParaRPr sz="1200">
              <a:solidFill>
                <a:srgbClr val="CFE2F3"/>
              </a:solidFill>
              <a:latin typeface="Lato"/>
              <a:ea typeface="Lato"/>
              <a:cs typeface="Lato"/>
              <a:sym typeface="Lato"/>
            </a:endParaRPr>
          </a:p>
          <a:p>
            <a:pPr indent="-304800" lvl="1" marL="914400" rtl="0" algn="l">
              <a:spcBef>
                <a:spcPts val="0"/>
              </a:spcBef>
              <a:spcAft>
                <a:spcPts val="0"/>
              </a:spcAft>
              <a:buClr>
                <a:srgbClr val="CFE2F3"/>
              </a:buClr>
              <a:buSzPts val="1200"/>
              <a:buFont typeface="Lato"/>
              <a:buChar char="○"/>
            </a:pPr>
            <a:r>
              <a:rPr lang="en-GB" sz="1200" u="sng">
                <a:solidFill>
                  <a:srgbClr val="CFE2F3"/>
                </a:solidFill>
                <a:latin typeface="Lato"/>
                <a:ea typeface="Lato"/>
                <a:cs typeface="Lato"/>
                <a:sym typeface="Lato"/>
                <a:hlinkClick r:id="rId6">
                  <a:extLst>
                    <a:ext uri="{A12FA001-AC4F-418D-AE19-62706E023703}">
                      <ahyp:hlinkClr val="tx"/>
                    </a:ext>
                  </a:extLst>
                </a:hlinkClick>
              </a:rPr>
              <a:t>[GitHub (doc) Link]</a:t>
            </a:r>
            <a:endParaRPr sz="1200">
              <a:solidFill>
                <a:srgbClr val="CFE2F3"/>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Unit 8: Deployment Report</a:t>
            </a:r>
            <a:endParaRPr sz="1200">
              <a:solidFill>
                <a:schemeClr val="lt1"/>
              </a:solidFill>
              <a:latin typeface="Lato"/>
              <a:ea typeface="Lato"/>
              <a:cs typeface="Lato"/>
              <a:sym typeface="Lato"/>
            </a:endParaRPr>
          </a:p>
          <a:p>
            <a:pPr indent="-304800" lvl="1" marL="914400" rtl="0" algn="l">
              <a:spcBef>
                <a:spcPts val="0"/>
              </a:spcBef>
              <a:spcAft>
                <a:spcPts val="0"/>
              </a:spcAft>
              <a:buClr>
                <a:srgbClr val="CFE2F3"/>
              </a:buClr>
              <a:buSzPts val="1200"/>
              <a:buFont typeface="Lato"/>
              <a:buChar char="○"/>
            </a:pPr>
            <a:r>
              <a:rPr lang="en-GB" sz="1200" u="sng">
                <a:solidFill>
                  <a:srgbClr val="CFE2F3"/>
                </a:solidFill>
                <a:latin typeface="Lato"/>
                <a:ea typeface="Lato"/>
                <a:cs typeface="Lato"/>
                <a:sym typeface="Lato"/>
                <a:hlinkClick r:id="rId7">
                  <a:extLst>
                    <a:ext uri="{A12FA001-AC4F-418D-AE19-62706E023703}">
                      <ahyp:hlinkClr val="tx"/>
                    </a:ext>
                  </a:extLst>
                </a:hlinkClick>
              </a:rPr>
              <a:t>[Google Drive (Docx) Link]</a:t>
            </a:r>
            <a:endParaRPr sz="1200">
              <a:solidFill>
                <a:srgbClr val="CFE2F3"/>
              </a:solidFill>
              <a:latin typeface="Lato"/>
              <a:ea typeface="Lato"/>
              <a:cs typeface="Lato"/>
              <a:sym typeface="Lato"/>
            </a:endParaRPr>
          </a:p>
          <a:p>
            <a:pPr indent="-304800" lvl="1" marL="914400" rtl="0" algn="l">
              <a:spcBef>
                <a:spcPts val="0"/>
              </a:spcBef>
              <a:spcAft>
                <a:spcPts val="0"/>
              </a:spcAft>
              <a:buClr>
                <a:srgbClr val="CFE2F3"/>
              </a:buClr>
              <a:buSzPts val="1200"/>
              <a:buFont typeface="Lato"/>
              <a:buChar char="○"/>
            </a:pPr>
            <a:r>
              <a:rPr lang="en-GB" sz="1200">
                <a:solidFill>
                  <a:srgbClr val="CFE2F3"/>
                </a:solidFill>
                <a:latin typeface="Lato"/>
                <a:ea typeface="Lato"/>
                <a:cs typeface="Lato"/>
                <a:sym typeface="Lato"/>
              </a:rPr>
              <a:t>[GitHub (doc) Link and Slides]</a:t>
            </a:r>
            <a:endParaRPr sz="1200">
              <a:solidFill>
                <a:srgbClr val="CFE2F3"/>
              </a:solidFill>
              <a:latin typeface="Lato"/>
              <a:ea typeface="Lato"/>
              <a:cs typeface="Lato"/>
              <a:sym typeface="Lato"/>
            </a:endParaRPr>
          </a:p>
          <a:p>
            <a:pPr indent="-304800" lvl="1" marL="914400" rtl="0" algn="l">
              <a:spcBef>
                <a:spcPts val="0"/>
              </a:spcBef>
              <a:spcAft>
                <a:spcPts val="0"/>
              </a:spcAft>
              <a:buClr>
                <a:srgbClr val="CFE2F3"/>
              </a:buClr>
              <a:buSzPts val="1200"/>
              <a:buFont typeface="Lato"/>
              <a:buChar char="○"/>
            </a:pPr>
            <a:r>
              <a:rPr lang="en-GB" sz="1200">
                <a:solidFill>
                  <a:srgbClr val="CFE2F3"/>
                </a:solidFill>
                <a:latin typeface="Lato"/>
                <a:ea typeface="Lato"/>
                <a:cs typeface="Lato"/>
                <a:sym typeface="Lato"/>
              </a:rPr>
              <a:t>(At GitHub repository “doc”)</a:t>
            </a:r>
            <a:endParaRPr sz="1200">
              <a:solidFill>
                <a:srgbClr val="CFE2F3"/>
              </a:solidFill>
              <a:latin typeface="Lato"/>
              <a:ea typeface="Lato"/>
              <a:cs typeface="Lato"/>
              <a:sym typeface="Lato"/>
            </a:endParaRPr>
          </a:p>
          <a:p>
            <a:pPr indent="-304800" lvl="1" marL="914400" rtl="0" algn="l">
              <a:spcBef>
                <a:spcPts val="1000"/>
              </a:spcBef>
              <a:spcAft>
                <a:spcPts val="0"/>
              </a:spcAft>
              <a:buClr>
                <a:srgbClr val="CFE2F3"/>
              </a:buClr>
              <a:buSzPts val="1200"/>
              <a:buFont typeface="Lato"/>
              <a:buChar char="○"/>
            </a:pPr>
            <a:r>
              <a:rPr lang="en-GB" sz="1200" u="sng">
                <a:solidFill>
                  <a:srgbClr val="CFE2F3"/>
                </a:solidFill>
                <a:latin typeface="Lato"/>
                <a:ea typeface="Lato"/>
                <a:cs typeface="Lato"/>
                <a:sym typeface="Lato"/>
                <a:hlinkClick r:id="rId8">
                  <a:extLst>
                    <a:ext uri="{A12FA001-AC4F-418D-AE19-62706E023703}">
                      <ahyp:hlinkClr val="tx"/>
                    </a:ext>
                  </a:extLst>
                </a:hlinkClick>
              </a:rPr>
              <a:t> [PythonGameHub GitHub Repo Link]</a:t>
            </a:r>
            <a:endParaRPr sz="1200">
              <a:solidFill>
                <a:srgbClr val="CFE2F3"/>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a:p>
            <a:pPr indent="0" lvl="0" marL="0" rtl="0" algn="l">
              <a:spcBef>
                <a:spcPts val="0"/>
              </a:spcBef>
              <a:spcAft>
                <a:spcPts val="0"/>
              </a:spcAft>
              <a:buNone/>
            </a:pPr>
            <a:r>
              <a:rPr lang="en-GB" sz="1100">
                <a:solidFill>
                  <a:schemeClr val="lt1"/>
                </a:solidFill>
                <a:latin typeface="Lato"/>
                <a:ea typeface="Lato"/>
                <a:cs typeface="Lato"/>
                <a:sym typeface="Lato"/>
              </a:rPr>
              <a:t>It is crucial to view the APPENDIX sections:</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The testing and Git version control processes are further detailed in APPENDIX D and APPENDIX E. The Milestones and Gantt chart updates with the Contribution Report are in APPENDIX A, APPENDIX B, and APPENDIX E. </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A shows the overall timeline due dates and how our progress compares with units 1-8. B shows the breakdown of each task/milestones completed and costs. </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APPENDIX C is referring to the delays and emergencies so far to push back the code. </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APPENDIX E shows the breakdown of the Git issues/milestones completed for that week (screenshots).</a:t>
            </a:r>
            <a:endParaRPr sz="1100">
              <a:solidFill>
                <a:schemeClr val="lt1"/>
              </a:solidFill>
              <a:latin typeface="Lato"/>
              <a:ea typeface="Lato"/>
              <a:cs typeface="Lato"/>
              <a:sym typeface="Lato"/>
            </a:endParaRPr>
          </a:p>
        </p:txBody>
      </p:sp>
      <p:sp>
        <p:nvSpPr>
          <p:cNvPr id="372" name="Google Shape;372;p27"/>
          <p:cNvSpPr txBox="1"/>
          <p:nvPr/>
        </p:nvSpPr>
        <p:spPr>
          <a:xfrm>
            <a:off x="179050" y="3183025"/>
            <a:ext cx="2016300" cy="8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Lato"/>
                <a:ea typeface="Lato"/>
                <a:cs typeface="Lato"/>
                <a:sym typeface="Lato"/>
              </a:rPr>
              <a:t>Figure: This image below represents the project timeline plans for our team using the SDLC waterfall method</a:t>
            </a:r>
            <a:endParaRPr sz="1000">
              <a:solidFill>
                <a:schemeClr val="lt1"/>
              </a:solidFill>
              <a:latin typeface="Lato"/>
              <a:ea typeface="Lato"/>
              <a:cs typeface="Lato"/>
              <a:sym typeface="Lato"/>
            </a:endParaRPr>
          </a:p>
        </p:txBody>
      </p:sp>
      <p:pic>
        <p:nvPicPr>
          <p:cNvPr id="373" name="Google Shape;373;p27"/>
          <p:cNvPicPr preferRelativeResize="0"/>
          <p:nvPr/>
        </p:nvPicPr>
        <p:blipFill>
          <a:blip r:embed="rId9">
            <a:alphaModFix/>
          </a:blip>
          <a:stretch>
            <a:fillRect/>
          </a:stretch>
        </p:blipFill>
        <p:spPr>
          <a:xfrm>
            <a:off x="5670450" y="1243125"/>
            <a:ext cx="3236449" cy="1802125"/>
          </a:xfrm>
          <a:prstGeom prst="rect">
            <a:avLst/>
          </a:prstGeom>
          <a:noFill/>
          <a:ln>
            <a:noFill/>
          </a:ln>
        </p:spPr>
      </p:pic>
      <p:pic>
        <p:nvPicPr>
          <p:cNvPr id="374" name="Google Shape;374;p27"/>
          <p:cNvPicPr preferRelativeResize="0"/>
          <p:nvPr/>
        </p:nvPicPr>
        <p:blipFill>
          <a:blip r:embed="rId10">
            <a:alphaModFix/>
          </a:blip>
          <a:stretch>
            <a:fillRect/>
          </a:stretch>
        </p:blipFill>
        <p:spPr>
          <a:xfrm>
            <a:off x="179050" y="1746800"/>
            <a:ext cx="2166400" cy="1298450"/>
          </a:xfrm>
          <a:prstGeom prst="rect">
            <a:avLst/>
          </a:prstGeom>
          <a:noFill/>
          <a:ln>
            <a:noFill/>
          </a:ln>
        </p:spPr>
      </p:pic>
      <p:pic>
        <p:nvPicPr>
          <p:cNvPr id="375" name="Google Shape;375;p27" title="Project Timeline 3 Victoria Lee.mp3">
            <a:hlinkClick r:id="rId11"/>
          </p:cNvPr>
          <p:cNvPicPr preferRelativeResize="0"/>
          <p:nvPr/>
        </p:nvPicPr>
        <p:blipFill>
          <a:blip r:embed="rId12">
            <a:alphaModFix/>
          </a:blip>
          <a:stretch>
            <a:fillRect/>
          </a:stretch>
        </p:blipFill>
        <p:spPr>
          <a:xfrm>
            <a:off x="407500" y="4093525"/>
            <a:ext cx="457200" cy="457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8"/>
          <p:cNvSpPr txBox="1"/>
          <p:nvPr>
            <p:ph type="title"/>
          </p:nvPr>
        </p:nvSpPr>
        <p:spPr>
          <a:xfrm>
            <a:off x="1760275" y="3896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Discussion</a:t>
            </a:r>
            <a:endParaRPr sz="2800"/>
          </a:p>
        </p:txBody>
      </p:sp>
      <p:sp>
        <p:nvSpPr>
          <p:cNvPr id="381" name="Google Shape;381;p28"/>
          <p:cNvSpPr txBox="1"/>
          <p:nvPr>
            <p:ph idx="1" type="body"/>
          </p:nvPr>
        </p:nvSpPr>
        <p:spPr>
          <a:xfrm>
            <a:off x="1375900" y="1344850"/>
            <a:ext cx="5818800" cy="3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FFFFFF"/>
                </a:solidFill>
                <a:latin typeface="Montserrat"/>
                <a:ea typeface="Montserrat"/>
                <a:cs typeface="Montserrat"/>
                <a:sym typeface="Montserrat"/>
              </a:rPr>
              <a:t>Throughout this project, we learned the value of strong modular design, clear documentation, and regular testing. One of our strengths was creating a smooth and unified player experience across different games.</a:t>
            </a:r>
            <a:endParaRPr sz="1400">
              <a:solidFill>
                <a:srgbClr val="FFFFFF"/>
              </a:solidFill>
              <a:latin typeface="Montserrat"/>
              <a:ea typeface="Montserrat"/>
              <a:cs typeface="Montserrat"/>
              <a:sym typeface="Montserrat"/>
            </a:endParaRPr>
          </a:p>
          <a:p>
            <a:pPr indent="0" lvl="0" marL="0" rtl="0" algn="l">
              <a:spcBef>
                <a:spcPts val="1600"/>
              </a:spcBef>
              <a:spcAft>
                <a:spcPts val="0"/>
              </a:spcAft>
              <a:buNone/>
            </a:pPr>
            <a:r>
              <a:rPr lang="en-GB" sz="1400">
                <a:solidFill>
                  <a:srgbClr val="FFFFFF"/>
                </a:solidFill>
                <a:latin typeface="Montserrat"/>
                <a:ea typeface="Montserrat"/>
                <a:cs typeface="Montserrat"/>
                <a:sym typeface="Montserrat"/>
              </a:rPr>
              <a:t>However, some limitations included challenges with cross-platform testing and limited mobile compatibility.</a:t>
            </a:r>
            <a:endParaRPr sz="1400">
              <a:solidFill>
                <a:srgbClr val="FFFFFF"/>
              </a:solidFill>
              <a:latin typeface="Montserrat"/>
              <a:ea typeface="Montserrat"/>
              <a:cs typeface="Montserrat"/>
              <a:sym typeface="Montserrat"/>
            </a:endParaRPr>
          </a:p>
          <a:p>
            <a:pPr indent="0" lvl="0" marL="0" rtl="0" algn="l">
              <a:spcBef>
                <a:spcPts val="1600"/>
              </a:spcBef>
              <a:spcAft>
                <a:spcPts val="1600"/>
              </a:spcAft>
              <a:buNone/>
            </a:pPr>
            <a:r>
              <a:rPr lang="en-GB" sz="1400">
                <a:solidFill>
                  <a:srgbClr val="FFFFFF"/>
                </a:solidFill>
                <a:latin typeface="Montserrat"/>
                <a:ea typeface="Montserrat"/>
                <a:cs typeface="Montserrat"/>
                <a:sym typeface="Montserrat"/>
              </a:rPr>
              <a:t>For the future, we suggest adding database support, expanding automated testing, and improving UI responsiveness. Overall, this project taught us that solid planning, communication, and teamwork are essential to delivering a polished and maintainable software product.</a:t>
            </a:r>
            <a:endParaRPr sz="1400">
              <a:solidFill>
                <a:srgbClr val="FFFFFF"/>
              </a:solidFill>
              <a:latin typeface="Montserrat"/>
              <a:ea typeface="Montserrat"/>
              <a:cs typeface="Montserrat"/>
              <a:sym typeface="Montserrat"/>
            </a:endParaRPr>
          </a:p>
        </p:txBody>
      </p:sp>
      <p:pic>
        <p:nvPicPr>
          <p:cNvPr descr="offset_comp_267026.jpg" id="382" name="Google Shape;382;p28"/>
          <p:cNvPicPr preferRelativeResize="0"/>
          <p:nvPr/>
        </p:nvPicPr>
        <p:blipFill rotWithShape="1">
          <a:blip r:embed="rId3">
            <a:alphaModFix/>
          </a:blip>
          <a:srcRect b="-6208" l="39740" r="17180" t="41470"/>
          <a:stretch/>
        </p:blipFill>
        <p:spPr>
          <a:xfrm flipH="1" rot="-2698682">
            <a:off x="7800402" y="3051511"/>
            <a:ext cx="1106481" cy="1108178"/>
          </a:xfrm>
          <a:prstGeom prst="diagStripe">
            <a:avLst>
              <a:gd fmla="val 50445" name="adj"/>
            </a:avLst>
          </a:prstGeom>
          <a:noFill/>
          <a:ln>
            <a:noFill/>
          </a:ln>
        </p:spPr>
      </p:pic>
      <p:pic>
        <p:nvPicPr>
          <p:cNvPr descr="offset_comp_457517_edited2.jpg" id="383" name="Google Shape;383;p28"/>
          <p:cNvPicPr preferRelativeResize="0"/>
          <p:nvPr/>
        </p:nvPicPr>
        <p:blipFill rotWithShape="1">
          <a:blip r:embed="rId4">
            <a:alphaModFix/>
          </a:blip>
          <a:srcRect b="-10133" l="28499" r="21977" t="35784"/>
          <a:stretch/>
        </p:blipFill>
        <p:spPr>
          <a:xfrm rot="-5400000">
            <a:off x="7572000" y="3742200"/>
            <a:ext cx="1399800" cy="1402800"/>
          </a:xfrm>
          <a:prstGeom prst="diagStripe">
            <a:avLst>
              <a:gd fmla="val 50445" name="adj"/>
            </a:avLst>
          </a:prstGeom>
          <a:noFill/>
          <a:ln>
            <a:noFill/>
          </a:ln>
        </p:spPr>
      </p:pic>
      <p:pic>
        <p:nvPicPr>
          <p:cNvPr descr="offset_comp_442889_edtied2.jpg" id="384" name="Google Shape;384;p28"/>
          <p:cNvPicPr preferRelativeResize="0"/>
          <p:nvPr/>
        </p:nvPicPr>
        <p:blipFill rotWithShape="1">
          <a:blip r:embed="rId5">
            <a:alphaModFix/>
          </a:blip>
          <a:srcRect b="15476" l="23925" r="30743" t="16463"/>
          <a:stretch/>
        </p:blipFill>
        <p:spPr>
          <a:xfrm rot="5400000">
            <a:off x="7761000" y="3751500"/>
            <a:ext cx="1381800" cy="1384200"/>
          </a:xfrm>
          <a:prstGeom prst="diagStripe">
            <a:avLst>
              <a:gd fmla="val 50445" name="adj"/>
            </a:avLst>
          </a:prstGeom>
          <a:noFill/>
          <a:ln>
            <a:noFill/>
          </a:ln>
        </p:spPr>
      </p:pic>
      <p:sp>
        <p:nvSpPr>
          <p:cNvPr id="385" name="Google Shape;385;p28"/>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6" name="Google Shape;386;p28"/>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387" name="Google Shape;387;p28" title="dchung_discussion.mp3">
            <a:hlinkClick r:id="rId6"/>
          </p:cNvPr>
          <p:cNvPicPr preferRelativeResize="0"/>
          <p:nvPr/>
        </p:nvPicPr>
        <p:blipFill>
          <a:blip r:embed="rId7">
            <a:alphaModFix/>
          </a:blip>
          <a:stretch>
            <a:fillRect/>
          </a:stretch>
        </p:blipFill>
        <p:spPr>
          <a:xfrm>
            <a:off x="4887025" y="483250"/>
            <a:ext cx="457200" cy="45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Conclusion</a:t>
            </a:r>
            <a:endParaRPr sz="2800"/>
          </a:p>
        </p:txBody>
      </p:sp>
      <p:sp>
        <p:nvSpPr>
          <p:cNvPr id="393" name="Google Shape;393;p29"/>
          <p:cNvSpPr txBox="1"/>
          <p:nvPr>
            <p:ph idx="1" type="body"/>
          </p:nvPr>
        </p:nvSpPr>
        <p:spPr>
          <a:xfrm>
            <a:off x="1239625" y="1075050"/>
            <a:ext cx="5579700" cy="3769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400">
                <a:solidFill>
                  <a:srgbClr val="FFFFFF"/>
                </a:solidFill>
              </a:rPr>
              <a:t>• Successfully delivered a modular Python game hub with three mini-games</a:t>
            </a:r>
            <a:endParaRPr sz="1400">
              <a:solidFill>
                <a:srgbClr val="FFFFFF"/>
              </a:solidFill>
            </a:endParaRPr>
          </a:p>
          <a:p>
            <a:pPr indent="0" lvl="0" marL="0" rtl="0" algn="l">
              <a:spcBef>
                <a:spcPts val="1200"/>
              </a:spcBef>
              <a:spcAft>
                <a:spcPts val="0"/>
              </a:spcAft>
              <a:buNone/>
            </a:pPr>
            <a:r>
              <a:rPr lang="en-GB" sz="1400">
                <a:solidFill>
                  <a:srgbClr val="FFFFFF"/>
                </a:solidFill>
              </a:rPr>
              <a:t>• Followed the SDLC Waterfall Model across eight project units</a:t>
            </a:r>
            <a:endParaRPr sz="1400">
              <a:solidFill>
                <a:srgbClr val="FFFFFF"/>
              </a:solidFill>
            </a:endParaRPr>
          </a:p>
          <a:p>
            <a:pPr indent="0" lvl="0" marL="0" rtl="0" algn="l">
              <a:spcBef>
                <a:spcPts val="1200"/>
              </a:spcBef>
              <a:spcAft>
                <a:spcPts val="0"/>
              </a:spcAft>
              <a:buNone/>
            </a:pPr>
            <a:r>
              <a:rPr lang="en-GB" sz="1400">
                <a:solidFill>
                  <a:srgbClr val="FFFFFF"/>
                </a:solidFill>
              </a:rPr>
              <a:t>• Combined automated and manual testing to ensure a bug-free deployment</a:t>
            </a:r>
            <a:endParaRPr sz="1400">
              <a:solidFill>
                <a:srgbClr val="FFFFFF"/>
              </a:solidFill>
            </a:endParaRPr>
          </a:p>
          <a:p>
            <a:pPr indent="0" lvl="0" marL="0" rtl="0" algn="l">
              <a:spcBef>
                <a:spcPts val="1200"/>
              </a:spcBef>
              <a:spcAft>
                <a:spcPts val="0"/>
              </a:spcAft>
              <a:buNone/>
            </a:pPr>
            <a:r>
              <a:rPr lang="en-GB" sz="1400">
                <a:solidFill>
                  <a:srgbClr val="FFFFFF"/>
                </a:solidFill>
              </a:rPr>
              <a:t>• Used GitHub for version control and implemented CI/CD via GitHub Actions</a:t>
            </a:r>
            <a:endParaRPr sz="1400">
              <a:solidFill>
                <a:srgbClr val="FFFFFF"/>
              </a:solidFill>
            </a:endParaRPr>
          </a:p>
          <a:p>
            <a:pPr indent="0" lvl="0" marL="0" rtl="0" algn="l">
              <a:spcBef>
                <a:spcPts val="1200"/>
              </a:spcBef>
              <a:spcAft>
                <a:spcPts val="0"/>
              </a:spcAft>
              <a:buNone/>
            </a:pPr>
            <a:r>
              <a:rPr lang="en-GB" sz="1400">
                <a:solidFill>
                  <a:srgbClr val="FFFFFF"/>
                </a:solidFill>
              </a:rPr>
              <a:t>• Learned collaboration, version control, task ownership, and technical writing</a:t>
            </a:r>
            <a:endParaRPr sz="1400">
              <a:solidFill>
                <a:srgbClr val="FFFFFF"/>
              </a:solidFill>
            </a:endParaRPr>
          </a:p>
          <a:p>
            <a:pPr indent="0" lvl="0" marL="0" rtl="0" algn="l">
              <a:spcBef>
                <a:spcPts val="1200"/>
              </a:spcBef>
              <a:spcAft>
                <a:spcPts val="0"/>
              </a:spcAft>
              <a:buNone/>
            </a:pPr>
            <a:r>
              <a:rPr lang="en-GB" sz="1400">
                <a:solidFill>
                  <a:srgbClr val="FFFFFF"/>
                </a:solidFill>
              </a:rPr>
              <a:t>• Ready for public GitHub release and future scalability</a:t>
            </a:r>
            <a:endParaRPr sz="1400">
              <a:solidFill>
                <a:srgbClr val="FFFFFF"/>
              </a:solidFill>
            </a:endParaRPr>
          </a:p>
          <a:p>
            <a:pPr indent="0" lvl="0" marL="0" rtl="0" algn="l">
              <a:spcBef>
                <a:spcPts val="1200"/>
              </a:spcBef>
              <a:spcAft>
                <a:spcPts val="1600"/>
              </a:spcAft>
              <a:buNone/>
            </a:pPr>
            <a:r>
              <a:t/>
            </a:r>
            <a:endParaRPr>
              <a:solidFill>
                <a:srgbClr val="FFFFFF"/>
              </a:solidFill>
            </a:endParaRPr>
          </a:p>
        </p:txBody>
      </p:sp>
      <p:sp>
        <p:nvSpPr>
          <p:cNvPr id="394" name="Google Shape;394;p29"/>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5" name="Google Shape;395;p29"/>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6" name="Google Shape;396;p29"/>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397" name="Google Shape;397;p29" title="Conclusion.mp3">
            <a:hlinkClick r:id="rId3"/>
          </p:cNvPr>
          <p:cNvPicPr preferRelativeResize="0"/>
          <p:nvPr/>
        </p:nvPicPr>
        <p:blipFill>
          <a:blip r:embed="rId4">
            <a:alphaModFix/>
          </a:blip>
          <a:stretch>
            <a:fillRect/>
          </a:stretch>
        </p:blipFill>
        <p:spPr>
          <a:xfrm>
            <a:off x="4229725" y="586000"/>
            <a:ext cx="457200" cy="457200"/>
          </a:xfrm>
          <a:prstGeom prst="rect">
            <a:avLst/>
          </a:prstGeom>
          <a:noFill/>
          <a:ln>
            <a:noFill/>
          </a:ln>
        </p:spPr>
      </p:pic>
      <p:pic>
        <p:nvPicPr>
          <p:cNvPr id="398" name="Google Shape;398;p29" title="PythonGameHub.png"/>
          <p:cNvPicPr preferRelativeResize="0"/>
          <p:nvPr/>
        </p:nvPicPr>
        <p:blipFill>
          <a:blip r:embed="rId5">
            <a:alphaModFix/>
          </a:blip>
          <a:stretch>
            <a:fillRect/>
          </a:stretch>
        </p:blipFill>
        <p:spPr>
          <a:xfrm>
            <a:off x="7194700" y="255025"/>
            <a:ext cx="1678774" cy="1585324"/>
          </a:xfrm>
          <a:prstGeom prst="rect">
            <a:avLst/>
          </a:prstGeom>
          <a:noFill/>
          <a:ln>
            <a:noFill/>
          </a:ln>
          <a:effectLst>
            <a:outerShdw blurRad="142875" rotWithShape="0" algn="bl" dir="5400000" dist="104775">
              <a:srgbClr val="000000"/>
            </a:outerShdw>
          </a:effectLst>
        </p:spPr>
      </p:pic>
      <p:grpSp>
        <p:nvGrpSpPr>
          <p:cNvPr id="399" name="Google Shape;399;p29"/>
          <p:cNvGrpSpPr/>
          <p:nvPr/>
        </p:nvGrpSpPr>
        <p:grpSpPr>
          <a:xfrm>
            <a:off x="6595012" y="2450156"/>
            <a:ext cx="2407541" cy="1912550"/>
            <a:chOff x="3553042" y="1657806"/>
            <a:chExt cx="3461100" cy="2671532"/>
          </a:xfrm>
        </p:grpSpPr>
        <p:sp>
          <p:nvSpPr>
            <p:cNvPr id="400" name="Google Shape;400;p29"/>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9"/>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9"/>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9"/>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9"/>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9"/>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29"/>
          <p:cNvSpPr/>
          <p:nvPr/>
        </p:nvSpPr>
        <p:spPr>
          <a:xfrm>
            <a:off x="6700700" y="2540300"/>
            <a:ext cx="2172900" cy="1274100"/>
          </a:xfrm>
          <a:prstGeom prst="roundRect">
            <a:avLst>
              <a:gd fmla="val 16667" name="adj"/>
            </a:avLst>
          </a:pr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409" name="Google Shape;409;p29"/>
          <p:cNvPicPr preferRelativeResize="0"/>
          <p:nvPr/>
        </p:nvPicPr>
        <p:blipFill rotWithShape="1">
          <a:blip r:embed="rId6">
            <a:alphaModFix/>
          </a:blip>
          <a:srcRect b="11094" l="25129" r="24408" t="2227"/>
          <a:stretch/>
        </p:blipFill>
        <p:spPr>
          <a:xfrm>
            <a:off x="7352675" y="2536675"/>
            <a:ext cx="914100" cy="1273868"/>
          </a:xfrm>
          <a:prstGeom prst="rect">
            <a:avLst/>
          </a:prstGeom>
          <a:noFill/>
          <a:ln>
            <a:noFill/>
          </a:ln>
        </p:spPr>
      </p:pic>
      <p:pic>
        <p:nvPicPr>
          <p:cNvPr id="410" name="Google Shape;410;p29" title="KeyboardMousenotpng (1).png"/>
          <p:cNvPicPr preferRelativeResize="0"/>
          <p:nvPr/>
        </p:nvPicPr>
        <p:blipFill>
          <a:blip r:embed="rId7">
            <a:alphaModFix/>
          </a:blip>
          <a:stretch>
            <a:fillRect/>
          </a:stretch>
        </p:blipFill>
        <p:spPr>
          <a:xfrm>
            <a:off x="6521512" y="4054300"/>
            <a:ext cx="2531278" cy="93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0"/>
          <p:cNvSpPr txBox="1"/>
          <p:nvPr>
            <p:ph idx="4294967295" type="body"/>
          </p:nvPr>
        </p:nvSpPr>
        <p:spPr>
          <a:xfrm>
            <a:off x="1149475" y="573575"/>
            <a:ext cx="7713300" cy="42837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GB" sz="1200">
                <a:latin typeface="Times New Roman"/>
                <a:ea typeface="Times New Roman"/>
                <a:cs typeface="Times New Roman"/>
                <a:sym typeface="Times New Roman"/>
              </a:rPr>
              <a:t>Victoria Lee</a:t>
            </a:r>
            <a:r>
              <a:rPr lang="en-GB" sz="1200">
                <a:latin typeface="Times New Roman"/>
                <a:ea typeface="Times New Roman"/>
                <a:cs typeface="Times New Roman"/>
                <a:sym typeface="Times New Roman"/>
              </a:rPr>
              <a:t> (</a:t>
            </a:r>
            <a:r>
              <a:rPr lang="en-GB" sz="1200" u="sng">
                <a:latin typeface="Times New Roman"/>
                <a:ea typeface="Times New Roman"/>
                <a:cs typeface="Times New Roman"/>
                <a:sym typeface="Times New Roman"/>
                <a:hlinkClick r:id="rId3"/>
              </a:rPr>
              <a:t>GitHub: VictoriaRaven</a:t>
            </a:r>
            <a:r>
              <a:rPr lang="en-GB" sz="1200">
                <a:latin typeface="Times New Roman"/>
                <a:ea typeface="Times New Roman"/>
                <a:cs typeface="Times New Roman"/>
                <a:sym typeface="Times New Roman"/>
              </a:rPr>
              <a:t>): As a Project Manager / Technical Writer / Tester (GitHub Actions / Repo), I want to express my deepest gratitude to my amazing team for their unwavering dedication and hard work throughout this project. The way we came together, blending our skills, strengths, commitment,and teamwork like in the </a:t>
            </a:r>
            <a:r>
              <a:rPr i="1" lang="en-GB" sz="1200">
                <a:latin typeface="Times New Roman"/>
                <a:ea typeface="Times New Roman"/>
                <a:cs typeface="Times New Roman"/>
                <a:sym typeface="Times New Roman"/>
              </a:rPr>
              <a:t>Avengers</a:t>
            </a:r>
            <a:r>
              <a:rPr lang="en-GB" sz="1200">
                <a:latin typeface="Times New Roman"/>
                <a:ea typeface="Times New Roman"/>
                <a:cs typeface="Times New Roman"/>
                <a:sym typeface="Times New Roman"/>
              </a:rPr>
              <a:t>, Marvel movie, made this experience truly special (Whedon, 2012). I also want to extend a heartfelt thank you to my peers and family, whose suggestions helped shape the final product. Your support, both on and off the project, was invaluable and truly appreciated. Thank you and as always, “Not all treasure is silver and gold, mate.” -Captain Jack Sparrow (Pirates of the Caribbean) (Verbinski, 2003).</a:t>
            </a:r>
            <a:endParaRPr sz="12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GB" sz="1200">
                <a:latin typeface="Times New Roman"/>
                <a:ea typeface="Times New Roman"/>
                <a:cs typeface="Times New Roman"/>
                <a:sym typeface="Times New Roman"/>
              </a:rPr>
              <a:t>James Mutry</a:t>
            </a:r>
            <a:r>
              <a:rPr lang="en-GB" sz="1200">
                <a:latin typeface="Times New Roman"/>
                <a:ea typeface="Times New Roman"/>
                <a:cs typeface="Times New Roman"/>
                <a:sym typeface="Times New Roman"/>
              </a:rPr>
              <a:t> (</a:t>
            </a:r>
            <a:r>
              <a:rPr lang="en-GB" sz="1200" u="sng">
                <a:latin typeface="Times New Roman"/>
                <a:ea typeface="Times New Roman"/>
                <a:cs typeface="Times New Roman"/>
                <a:sym typeface="Times New Roman"/>
                <a:hlinkClick r:id="rId4"/>
              </a:rPr>
              <a:t>GitHub: jamesmutry</a:t>
            </a:r>
            <a:r>
              <a:rPr lang="en-GB" sz="1200">
                <a:latin typeface="Times New Roman"/>
                <a:ea typeface="Times New Roman"/>
                <a:cs typeface="Times New Roman"/>
                <a:sym typeface="Times New Roman"/>
              </a:rPr>
              <a:t>): As a Technical Writer / Tester (Unit Tests &amp; Manual Tests), I would like to take this opportunity to sincerely thank my entire team for their dedication, hard work, and collaboration throughout the Python Game Hub project. Each member brought their own unique skills and strengths, contributing to the success of this challenging and rewarding experience. From initial planning to final deployment, our team consistently supported one another, tackled obstacles together, and maintained a strong commitment to producing a polished and functional final product. I am especially grateful for the positive attitude, adaptability, and professionalism that everyone demonstrated during each phase of the project. Working alongside such a talented and motivated group made this capstone experience not only educational but truly enjoyable. I am proud of what we accomplished together and thankful to have had the opportunity to collaborate with such an outstanding team.</a:t>
            </a:r>
            <a:endParaRPr sz="12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GB" sz="1200">
                <a:latin typeface="Times New Roman"/>
                <a:ea typeface="Times New Roman"/>
                <a:cs typeface="Times New Roman"/>
                <a:sym typeface="Times New Roman"/>
              </a:rPr>
              <a:t>Javon Payne </a:t>
            </a:r>
            <a:r>
              <a:rPr lang="en-GB" sz="1200">
                <a:latin typeface="Times New Roman"/>
                <a:ea typeface="Times New Roman"/>
                <a:cs typeface="Times New Roman"/>
                <a:sym typeface="Times New Roman"/>
              </a:rPr>
              <a:t> (</a:t>
            </a:r>
            <a:r>
              <a:rPr lang="en-GB" sz="1200" u="sng">
                <a:latin typeface="Times New Roman"/>
                <a:ea typeface="Times New Roman"/>
                <a:cs typeface="Times New Roman"/>
                <a:sym typeface="Times New Roman"/>
                <a:hlinkClick r:id="rId5"/>
              </a:rPr>
              <a:t>GitHub: javonpayne100</a:t>
            </a:r>
            <a:r>
              <a:rPr lang="en-GB" sz="1200">
                <a:latin typeface="Times New Roman"/>
                <a:ea typeface="Times New Roman"/>
                <a:cs typeface="Times New Roman"/>
                <a:sym typeface="Times New Roman"/>
              </a:rPr>
              <a:t>): As a Git Lead (.py files) / Developer (MainMenu &amp; Trivia) / Sub Tester), I want to give a huge thanks to my team for bringing me on board with open arms. It’s a blessing to have a team with diverse skills, restless drive, and great character. This experience has definitely taught me a lot and this type of camaraderie should be the standard of many development teams. I want to especially thank Victoria; her organization skills and leadership is unmatched. Congratulations everyone, graduation is here! “May the force be with you.” - Yoda</a:t>
            </a:r>
            <a:endParaRPr sz="1200">
              <a:latin typeface="Times New Roman"/>
              <a:ea typeface="Times New Roman"/>
              <a:cs typeface="Times New Roman"/>
              <a:sym typeface="Times New Roman"/>
            </a:endParaRPr>
          </a:p>
          <a:p>
            <a:pPr indent="0" lvl="0" marL="0" rtl="0" algn="l">
              <a:spcBef>
                <a:spcPts val="1200"/>
              </a:spcBef>
              <a:spcAft>
                <a:spcPts val="1600"/>
              </a:spcAft>
              <a:buNone/>
            </a:pPr>
            <a:r>
              <a:t/>
            </a:r>
            <a:endParaRPr b="1" sz="1100">
              <a:latin typeface="Times New Roman"/>
              <a:ea typeface="Times New Roman"/>
              <a:cs typeface="Times New Roman"/>
              <a:sym typeface="Times New Roman"/>
            </a:endParaRPr>
          </a:p>
        </p:txBody>
      </p:sp>
      <p:sp>
        <p:nvSpPr>
          <p:cNvPr id="416" name="Google Shape;416;p30"/>
          <p:cNvSpPr txBox="1"/>
          <p:nvPr>
            <p:ph type="title"/>
          </p:nvPr>
        </p:nvSpPr>
        <p:spPr>
          <a:xfrm>
            <a:off x="1480175" y="182225"/>
            <a:ext cx="4613100" cy="50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Acknowledgements</a:t>
            </a:r>
            <a:endParaRPr/>
          </a:p>
        </p:txBody>
      </p:sp>
      <p:sp>
        <p:nvSpPr>
          <p:cNvPr id="417" name="Google Shape;417;p30"/>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8" name="Google Shape;418;p30"/>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419" name="Google Shape;419;p30" title="Acknowledgements Victoria Lee.mp3">
            <a:hlinkClick r:id="rId6"/>
          </p:cNvPr>
          <p:cNvPicPr preferRelativeResize="0"/>
          <p:nvPr/>
        </p:nvPicPr>
        <p:blipFill>
          <a:blip r:embed="rId7">
            <a:alphaModFix/>
          </a:blip>
          <a:stretch>
            <a:fillRect/>
          </a:stretch>
        </p:blipFill>
        <p:spPr>
          <a:xfrm>
            <a:off x="5779204" y="307275"/>
            <a:ext cx="457200" cy="457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1"/>
          <p:cNvSpPr txBox="1"/>
          <p:nvPr>
            <p:ph idx="4294967295" type="body"/>
          </p:nvPr>
        </p:nvSpPr>
        <p:spPr>
          <a:xfrm>
            <a:off x="1168700" y="900450"/>
            <a:ext cx="7713300" cy="41202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GB" sz="1200">
                <a:latin typeface="Times New Roman"/>
                <a:ea typeface="Times New Roman"/>
                <a:cs typeface="Times New Roman"/>
                <a:sym typeface="Times New Roman"/>
              </a:rPr>
              <a:t>Todasha Foster</a:t>
            </a:r>
            <a:r>
              <a:rPr lang="en-GB" sz="1200">
                <a:latin typeface="Times New Roman"/>
                <a:ea typeface="Times New Roman"/>
                <a:cs typeface="Times New Roman"/>
                <a:sym typeface="Times New Roman"/>
              </a:rPr>
              <a:t> (</a:t>
            </a:r>
            <a:r>
              <a:rPr lang="en-GB" sz="1200" u="sng">
                <a:latin typeface="Times New Roman"/>
                <a:ea typeface="Times New Roman"/>
                <a:cs typeface="Times New Roman"/>
                <a:sym typeface="Times New Roman"/>
                <a:hlinkClick r:id="rId3"/>
              </a:rPr>
              <a:t>GitHub: DayFoster123</a:t>
            </a:r>
            <a:r>
              <a:rPr lang="en-GB" sz="1200">
                <a:latin typeface="Times New Roman"/>
                <a:ea typeface="Times New Roman"/>
                <a:cs typeface="Times New Roman"/>
                <a:sym typeface="Times New Roman"/>
              </a:rPr>
              <a:t>): As a Developer (Breakout) / Sub Tester, I would like to express my sincere appreciation to my team members for their energy, creativity, and collaboration throughout this project. Contributing as a developer was a rewarding experience that allowed me to strengthen my skills and grow professionally. I am proud of the challenges we overcame together and the final products we created. This achievement reflects the passion, effort, and dedication of every member of the team. "I never dreamed about success. I worked for it." – Estée Lauder</a:t>
            </a:r>
            <a:endParaRPr sz="12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GB" sz="1200">
                <a:latin typeface="Times New Roman"/>
                <a:ea typeface="Times New Roman"/>
                <a:cs typeface="Times New Roman"/>
                <a:sym typeface="Times New Roman"/>
              </a:rPr>
              <a:t>Dajin Chung</a:t>
            </a:r>
            <a:r>
              <a:rPr lang="en-GB" sz="1200">
                <a:latin typeface="Times New Roman"/>
                <a:ea typeface="Times New Roman"/>
                <a:cs typeface="Times New Roman"/>
                <a:sym typeface="Times New Roman"/>
              </a:rPr>
              <a:t> (</a:t>
            </a:r>
            <a:r>
              <a:rPr lang="en-GB" sz="1200" u="sng">
                <a:latin typeface="Times New Roman"/>
                <a:ea typeface="Times New Roman"/>
                <a:cs typeface="Times New Roman"/>
                <a:sym typeface="Times New Roman"/>
                <a:hlinkClick r:id="rId4"/>
              </a:rPr>
              <a:t>GitHub: dajinchung</a:t>
            </a:r>
            <a:r>
              <a:rPr lang="en-GB" sz="1200">
                <a:latin typeface="Times New Roman"/>
                <a:ea typeface="Times New Roman"/>
                <a:cs typeface="Times New Roman"/>
                <a:sym typeface="Times New Roman"/>
              </a:rPr>
              <a:t>): As a Developer (TicTacToe) / Sub Tester, I’d like to thank my entire team for their hard work and collaboration throughout this project. Each member contributed their strengths, from development and testing to design and documentation, to bring this project to life. A special thanks to Victoria, who truly stepped up as project manager. Her organization, communication, and consistent support helped keep our team focused and on track. We would not have reached this level of polish and completion without her leadership. Everybody, thank you for all your hard work. As a wise ogre once said, “That’ll do Donkey. That’ll do.” - Shrek</a:t>
            </a:r>
            <a:endParaRPr sz="12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GB" sz="1200">
                <a:latin typeface="Times New Roman"/>
                <a:ea typeface="Times New Roman"/>
                <a:cs typeface="Times New Roman"/>
                <a:sym typeface="Times New Roman"/>
              </a:rPr>
              <a:t>Oluwatumininu Ipaye </a:t>
            </a:r>
            <a:r>
              <a:rPr lang="en-GB" sz="1200">
                <a:latin typeface="Times New Roman"/>
                <a:ea typeface="Times New Roman"/>
                <a:cs typeface="Times New Roman"/>
                <a:sym typeface="Times New Roman"/>
              </a:rPr>
              <a:t>(</a:t>
            </a:r>
            <a:r>
              <a:rPr lang="en-GB" sz="1200" u="sng">
                <a:latin typeface="Times New Roman"/>
                <a:ea typeface="Times New Roman"/>
                <a:cs typeface="Times New Roman"/>
                <a:sym typeface="Times New Roman"/>
                <a:hlinkClick r:id="rId5"/>
              </a:rPr>
              <a:t>GitHub: tumiwiththewave</a:t>
            </a:r>
            <a:r>
              <a:rPr lang="en-GB" sz="1200">
                <a:latin typeface="Times New Roman"/>
                <a:ea typeface="Times New Roman"/>
                <a:cs typeface="Times New Roman"/>
                <a:sym typeface="Times New Roman"/>
              </a:rPr>
              <a:t>): As a Developer (Breakout) / Sub Tester, I want to express my deepest gratitude to the entire team for their hard work and resilience to get this project done. I have been able to learn a lot from each single member and effectively learnt how to work in a group setting such as this. My skills have been boosted and challenged at the same time, which shows that being a coder/programmer is a never ending lesson. I would like to specially thank Victoria Lee, as she was the backbone of this entire project and ensured everything went smoothly and without any hitches. I am proud of what we were able to accomplish in a short period, and wish you all the best ahead. </a:t>
            </a:r>
            <a:r>
              <a:rPr i="1" lang="en-GB" sz="1200">
                <a:latin typeface="Times New Roman"/>
                <a:ea typeface="Times New Roman"/>
                <a:cs typeface="Times New Roman"/>
                <a:sym typeface="Times New Roman"/>
              </a:rPr>
              <a:t>The sky’s the limit.</a:t>
            </a:r>
            <a:endParaRPr sz="1200">
              <a:latin typeface="Times New Roman"/>
              <a:ea typeface="Times New Roman"/>
              <a:cs typeface="Times New Roman"/>
              <a:sym typeface="Times New Roman"/>
            </a:endParaRPr>
          </a:p>
          <a:p>
            <a:pPr indent="0" lvl="0" marL="0" rtl="0" algn="l">
              <a:spcBef>
                <a:spcPts val="1200"/>
              </a:spcBef>
              <a:spcAft>
                <a:spcPts val="1600"/>
              </a:spcAft>
              <a:buNone/>
            </a:pPr>
            <a:r>
              <a:t/>
            </a:r>
            <a:endParaRPr b="1" sz="1100">
              <a:latin typeface="Times New Roman"/>
              <a:ea typeface="Times New Roman"/>
              <a:cs typeface="Times New Roman"/>
              <a:sym typeface="Times New Roman"/>
            </a:endParaRPr>
          </a:p>
        </p:txBody>
      </p:sp>
      <p:sp>
        <p:nvSpPr>
          <p:cNvPr id="425" name="Google Shape;425;p31"/>
          <p:cNvSpPr txBox="1"/>
          <p:nvPr>
            <p:ph type="title"/>
          </p:nvPr>
        </p:nvSpPr>
        <p:spPr>
          <a:xfrm>
            <a:off x="1297500" y="393750"/>
            <a:ext cx="7118100" cy="50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Acknowledgements (Continued)</a:t>
            </a:r>
            <a:endParaRPr/>
          </a:p>
        </p:txBody>
      </p:sp>
      <p:sp>
        <p:nvSpPr>
          <p:cNvPr id="426" name="Google Shape;426;p31"/>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7" name="Google Shape;427;p31"/>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2"/>
          <p:cNvSpPr txBox="1"/>
          <p:nvPr>
            <p:ph type="title"/>
          </p:nvPr>
        </p:nvSpPr>
        <p:spPr>
          <a:xfrm>
            <a:off x="1297500" y="1612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 (Key parts only)</a:t>
            </a:r>
            <a:endParaRPr/>
          </a:p>
        </p:txBody>
      </p:sp>
      <p:sp>
        <p:nvSpPr>
          <p:cNvPr id="433" name="Google Shape;433;p32"/>
          <p:cNvSpPr txBox="1"/>
          <p:nvPr>
            <p:ph idx="1" type="body"/>
          </p:nvPr>
        </p:nvSpPr>
        <p:spPr>
          <a:xfrm>
            <a:off x="1215475" y="846850"/>
            <a:ext cx="7685400" cy="4089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Amazon Web Services. (n.d.). </a:t>
            </a:r>
            <a:r>
              <a:rPr i="1" lang="en-GB" sz="1000">
                <a:latin typeface="Times New Roman"/>
                <a:ea typeface="Times New Roman"/>
                <a:cs typeface="Times New Roman"/>
                <a:sym typeface="Times New Roman"/>
              </a:rPr>
              <a:t>What is unit testing?</a:t>
            </a:r>
            <a:r>
              <a:rPr lang="en-GB" sz="1000">
                <a:latin typeface="Times New Roman"/>
                <a:ea typeface="Times New Roman"/>
                <a:cs typeface="Times New Roman"/>
                <a:sym typeface="Times New Roman"/>
              </a:rPr>
              <a:t> Amazon Web Services, Inc.</a:t>
            </a:r>
            <a:r>
              <a:rPr lang="en-GB" sz="1000" u="sng">
                <a:latin typeface="Times New Roman"/>
                <a:ea typeface="Times New Roman"/>
                <a:cs typeface="Times New Roman"/>
                <a:sym typeface="Times New Roman"/>
                <a:hlinkClick r:id="rId3"/>
              </a:rPr>
              <a:t> </a:t>
            </a:r>
            <a:r>
              <a:rPr lang="en-GB" sz="1000" u="sng">
                <a:solidFill>
                  <a:srgbClr val="CFE2F3"/>
                </a:solidFill>
                <a:latin typeface="Times New Roman"/>
                <a:ea typeface="Times New Roman"/>
                <a:cs typeface="Times New Roman"/>
                <a:sym typeface="Times New Roman"/>
                <a:hlinkClick r:id="rId4">
                  <a:extLst>
                    <a:ext uri="{A12FA001-AC4F-418D-AE19-62706E023703}">
                      <ahyp:hlinkClr val="tx"/>
                    </a:ext>
                  </a:extLst>
                </a:hlinkClick>
              </a:rPr>
              <a:t>https://aws.amazon.com/what-is/unit-testing/</a:t>
            </a:r>
            <a:endParaRPr sz="1000" u="sng">
              <a:solidFill>
                <a:srgbClr val="CFE2F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Doe, J., &amp; Lee, A. (2020). Creating effective contribution reports in software projects: Guidelines and strategies. </a:t>
            </a:r>
            <a:r>
              <a:rPr i="1" lang="en-GB" sz="1000">
                <a:latin typeface="Times New Roman"/>
                <a:ea typeface="Times New Roman"/>
                <a:cs typeface="Times New Roman"/>
                <a:sym typeface="Times New Roman"/>
              </a:rPr>
              <a:t>IEEE Software Engineering Journal</a:t>
            </a:r>
            <a:r>
              <a:rPr lang="en-GB" sz="1000">
                <a:latin typeface="Times New Roman"/>
                <a:ea typeface="Times New Roman"/>
                <a:cs typeface="Times New Roman"/>
                <a:sym typeface="Times New Roman"/>
              </a:rPr>
              <a:t>, 45(6), 102–115.</a:t>
            </a:r>
            <a:r>
              <a:rPr lang="en-GB" sz="1000" u="sng">
                <a:latin typeface="Times New Roman"/>
                <a:ea typeface="Times New Roman"/>
                <a:cs typeface="Times New Roman"/>
                <a:sym typeface="Times New Roman"/>
                <a:hlinkClick r:id="rId5"/>
              </a:rPr>
              <a:t> </a:t>
            </a:r>
            <a:r>
              <a:rPr lang="en-GB" sz="1000" u="sng">
                <a:solidFill>
                  <a:srgbClr val="CFE2F3"/>
                </a:solidFill>
                <a:latin typeface="Times New Roman"/>
                <a:ea typeface="Times New Roman"/>
                <a:cs typeface="Times New Roman"/>
                <a:sym typeface="Times New Roman"/>
                <a:hlinkClick r:id="rId6">
                  <a:extLst>
                    <a:ext uri="{A12FA001-AC4F-418D-AE19-62706E023703}">
                      <ahyp:hlinkClr val="tx"/>
                    </a:ext>
                  </a:extLst>
                </a:hlinkClick>
              </a:rPr>
              <a:t>https://doi.org/10.1109/SEJ.2020.3082548</a:t>
            </a:r>
            <a:endParaRPr sz="1000" u="sng">
              <a:solidFill>
                <a:srgbClr val="CFE2F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Erickson, J. (n.d.). </a:t>
            </a:r>
            <a:r>
              <a:rPr i="1" lang="en-GB" sz="1000">
                <a:latin typeface="Times New Roman"/>
                <a:ea typeface="Times New Roman"/>
                <a:cs typeface="Times New Roman"/>
                <a:sym typeface="Times New Roman"/>
              </a:rPr>
              <a:t>Algorithms</a:t>
            </a:r>
            <a:r>
              <a:rPr lang="en-GB" sz="1000">
                <a:latin typeface="Times New Roman"/>
                <a:ea typeface="Times New Roman"/>
                <a:cs typeface="Times New Roman"/>
                <a:sym typeface="Times New Roman"/>
              </a:rPr>
              <a:t>. University of Illinois at Urbana-Champaign. Online textbook available.</a:t>
            </a:r>
            <a:endParaRPr sz="10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GeeksforGeeks. (n.d.). </a:t>
            </a:r>
            <a:r>
              <a:rPr i="1" lang="en-GB" sz="1000">
                <a:latin typeface="Times New Roman"/>
                <a:ea typeface="Times New Roman"/>
                <a:cs typeface="Times New Roman"/>
                <a:sym typeface="Times New Roman"/>
              </a:rPr>
              <a:t>Software Development Life Cycle (SDLC)</a:t>
            </a:r>
            <a:r>
              <a:rPr lang="en-GB" sz="1000">
                <a:latin typeface="Times New Roman"/>
                <a:ea typeface="Times New Roman"/>
                <a:cs typeface="Times New Roman"/>
                <a:sym typeface="Times New Roman"/>
              </a:rPr>
              <a:t>.</a:t>
            </a:r>
            <a:r>
              <a:rPr lang="en-GB" sz="1000" u="sng">
                <a:solidFill>
                  <a:srgbClr val="CFE2F3"/>
                </a:solidFill>
                <a:latin typeface="Times New Roman"/>
                <a:ea typeface="Times New Roman"/>
                <a:cs typeface="Times New Roman"/>
                <a:sym typeface="Times New Roman"/>
                <a:hlinkClick r:id="rId7">
                  <a:extLst>
                    <a:ext uri="{A12FA001-AC4F-418D-AE19-62706E023703}">
                      <ahyp:hlinkClr val="tx"/>
                    </a:ext>
                  </a:extLst>
                </a:hlinkClick>
              </a:rPr>
              <a:t> https://www.geeksforgeeks.org/software-development-life-cycle-sdlc/</a:t>
            </a:r>
            <a:endParaRPr sz="1000" u="sng">
              <a:solidFill>
                <a:srgbClr val="CFE2F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GeeksforGeeks. (2024). </a:t>
            </a:r>
            <a:r>
              <a:rPr i="1" lang="en-GB" sz="1000">
                <a:latin typeface="Times New Roman"/>
                <a:ea typeface="Times New Roman"/>
                <a:cs typeface="Times New Roman"/>
                <a:sym typeface="Times New Roman"/>
              </a:rPr>
              <a:t>Object-Oriented Design (OOP)</a:t>
            </a:r>
            <a:r>
              <a:rPr lang="en-GB" sz="1000">
                <a:latin typeface="Times New Roman"/>
                <a:ea typeface="Times New Roman"/>
                <a:cs typeface="Times New Roman"/>
                <a:sym typeface="Times New Roman"/>
              </a:rPr>
              <a:t>.</a:t>
            </a:r>
            <a:r>
              <a:rPr lang="en-GB" sz="1000" u="sng">
                <a:latin typeface="Times New Roman"/>
                <a:ea typeface="Times New Roman"/>
                <a:cs typeface="Times New Roman"/>
                <a:sym typeface="Times New Roman"/>
                <a:hlinkClick r:id="rId8"/>
              </a:rPr>
              <a:t> </a:t>
            </a:r>
            <a:r>
              <a:rPr lang="en-GB" sz="1000" u="sng">
                <a:solidFill>
                  <a:srgbClr val="CFE2F3"/>
                </a:solidFill>
                <a:latin typeface="Times New Roman"/>
                <a:ea typeface="Times New Roman"/>
                <a:cs typeface="Times New Roman"/>
                <a:sym typeface="Times New Roman"/>
                <a:hlinkClick r:id="rId9">
                  <a:extLst>
                    <a:ext uri="{A12FA001-AC4F-418D-AE19-62706E023703}">
                      <ahyp:hlinkClr val="tx"/>
                    </a:ext>
                  </a:extLst>
                </a:hlinkClick>
              </a:rPr>
              <a:t>https://www.geeksforgeeks.org/oops-object-oriented-design/</a:t>
            </a:r>
            <a:endParaRPr sz="1000" u="sng">
              <a:solidFill>
                <a:srgbClr val="CFE2F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GeeksforGeeks. (2024). </a:t>
            </a:r>
            <a:r>
              <a:rPr i="1" lang="en-GB" sz="1000">
                <a:latin typeface="Times New Roman"/>
                <a:ea typeface="Times New Roman"/>
                <a:cs typeface="Times New Roman"/>
                <a:sym typeface="Times New Roman"/>
              </a:rPr>
              <a:t>What is a Project Plan</a:t>
            </a:r>
            <a:r>
              <a:rPr lang="en-GB" sz="1000">
                <a:latin typeface="Times New Roman"/>
                <a:ea typeface="Times New Roman"/>
                <a:cs typeface="Times New Roman"/>
                <a:sym typeface="Times New Roman"/>
              </a:rPr>
              <a:t>.</a:t>
            </a:r>
            <a:r>
              <a:rPr lang="en-GB" sz="1000" u="sng">
                <a:latin typeface="Times New Roman"/>
                <a:ea typeface="Times New Roman"/>
                <a:cs typeface="Times New Roman"/>
                <a:sym typeface="Times New Roman"/>
                <a:hlinkClick r:id="rId10"/>
              </a:rPr>
              <a:t> </a:t>
            </a:r>
            <a:r>
              <a:rPr lang="en-GB" sz="1000" u="sng">
                <a:solidFill>
                  <a:srgbClr val="CFE2F3"/>
                </a:solidFill>
                <a:latin typeface="Times New Roman"/>
                <a:ea typeface="Times New Roman"/>
                <a:cs typeface="Times New Roman"/>
                <a:sym typeface="Times New Roman"/>
                <a:hlinkClick r:id="rId11">
                  <a:extLst>
                    <a:ext uri="{A12FA001-AC4F-418D-AE19-62706E023703}">
                      <ahyp:hlinkClr val="tx"/>
                    </a:ext>
                  </a:extLst>
                </a:hlinkClick>
              </a:rPr>
              <a:t>https://www.geeksforgeeks.org/project-plan/</a:t>
            </a:r>
            <a:endParaRPr sz="1000" u="sng">
              <a:solidFill>
                <a:srgbClr val="CFE2F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LeetCode. (n.d.). </a:t>
            </a:r>
            <a:r>
              <a:rPr i="1" lang="en-GB" sz="1000">
                <a:latin typeface="Times New Roman"/>
                <a:ea typeface="Times New Roman"/>
                <a:cs typeface="Times New Roman"/>
                <a:sym typeface="Times New Roman"/>
              </a:rPr>
              <a:t>LeetCode - The world's leading online programming learning platform</a:t>
            </a:r>
            <a:r>
              <a:rPr lang="en-GB" sz="1000">
                <a:latin typeface="Times New Roman"/>
                <a:ea typeface="Times New Roman"/>
                <a:cs typeface="Times New Roman"/>
                <a:sym typeface="Times New Roman"/>
              </a:rPr>
              <a:t>. LeetCode. Retrieved April 12, 2025, from</a:t>
            </a:r>
            <a:r>
              <a:rPr lang="en-GB" sz="1000" u="sng">
                <a:latin typeface="Times New Roman"/>
                <a:ea typeface="Times New Roman"/>
                <a:cs typeface="Times New Roman"/>
                <a:sym typeface="Times New Roman"/>
                <a:hlinkClick r:id="rId12"/>
              </a:rPr>
              <a:t> </a:t>
            </a:r>
            <a:r>
              <a:rPr lang="en-GB" sz="1000" u="sng">
                <a:solidFill>
                  <a:srgbClr val="CFE2F3"/>
                </a:solidFill>
                <a:latin typeface="Times New Roman"/>
                <a:ea typeface="Times New Roman"/>
                <a:cs typeface="Times New Roman"/>
                <a:sym typeface="Times New Roman"/>
                <a:hlinkClick r:id="rId13">
                  <a:extLst>
                    <a:ext uri="{A12FA001-AC4F-418D-AE19-62706E023703}">
                      <ahyp:hlinkClr val="tx"/>
                    </a:ext>
                  </a:extLst>
                </a:hlinkClick>
              </a:rPr>
              <a:t>https://leetcode.com/</a:t>
            </a:r>
            <a:endParaRPr sz="1000" u="sng">
              <a:solidFill>
                <a:srgbClr val="CFE2F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Liang, Y. D. (2023, May 23). </a:t>
            </a:r>
            <a:r>
              <a:rPr i="1" lang="en-GB" sz="1000">
                <a:latin typeface="Times New Roman"/>
                <a:ea typeface="Times New Roman"/>
                <a:cs typeface="Times New Roman"/>
                <a:sym typeface="Times New Roman"/>
              </a:rPr>
              <a:t>Introduction to Java programming and data structures</a:t>
            </a:r>
            <a:r>
              <a:rPr lang="en-GB" sz="1000">
                <a:latin typeface="Times New Roman"/>
                <a:ea typeface="Times New Roman"/>
                <a:cs typeface="Times New Roman"/>
                <a:sym typeface="Times New Roman"/>
              </a:rPr>
              <a:t> (13th ed.). Pearson. Online textbook available. (n.d.)</a:t>
            </a:r>
            <a:endParaRPr sz="10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Mount, D. (n.d.). </a:t>
            </a:r>
            <a:r>
              <a:rPr i="1" lang="en-GB" sz="1000">
                <a:latin typeface="Times New Roman"/>
                <a:ea typeface="Times New Roman"/>
                <a:cs typeface="Times New Roman"/>
                <a:sym typeface="Times New Roman"/>
              </a:rPr>
              <a:t>Algorithms [Lectures CMSC 251]</a:t>
            </a:r>
            <a:r>
              <a:rPr lang="en-GB" sz="1000">
                <a:latin typeface="Times New Roman"/>
                <a:ea typeface="Times New Roman"/>
                <a:cs typeface="Times New Roman"/>
                <a:sym typeface="Times New Roman"/>
              </a:rPr>
              <a:t>. University of Maryland Global Campus.</a:t>
            </a:r>
            <a:endParaRPr sz="10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Nievergelt, J. (n.d.). </a:t>
            </a:r>
            <a:r>
              <a:rPr i="1" lang="en-GB" sz="1000">
                <a:latin typeface="Times New Roman"/>
                <a:ea typeface="Times New Roman"/>
                <a:cs typeface="Times New Roman"/>
                <a:sym typeface="Times New Roman"/>
              </a:rPr>
              <a:t>Algorithms and data structures</a:t>
            </a:r>
            <a:r>
              <a:rPr lang="en-GB" sz="1000">
                <a:latin typeface="Times New Roman"/>
                <a:ea typeface="Times New Roman"/>
                <a:cs typeface="Times New Roman"/>
                <a:sym typeface="Times New Roman"/>
              </a:rPr>
              <a:t>. University of Maryland Global Campus.</a:t>
            </a:r>
            <a:endParaRPr sz="10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Stellman, A., &amp; Greene, J. (2005). Software project planning. In </a:t>
            </a:r>
            <a:r>
              <a:rPr i="1" lang="en-GB" sz="1000">
                <a:latin typeface="Times New Roman"/>
                <a:ea typeface="Times New Roman"/>
                <a:cs typeface="Times New Roman"/>
                <a:sym typeface="Times New Roman"/>
              </a:rPr>
              <a:t>Applied software project management</a:t>
            </a:r>
            <a:r>
              <a:rPr lang="en-GB" sz="1000">
                <a:latin typeface="Times New Roman"/>
                <a:ea typeface="Times New Roman"/>
                <a:cs typeface="Times New Roman"/>
                <a:sym typeface="Times New Roman"/>
              </a:rPr>
              <a:t> (Part I, Chapters 5, 6, 8, 9, 10, 11). O'Reilly Media.</a:t>
            </a:r>
            <a:r>
              <a:rPr lang="en-GB" sz="1000" u="sng">
                <a:latin typeface="Times New Roman"/>
                <a:ea typeface="Times New Roman"/>
                <a:cs typeface="Times New Roman"/>
                <a:sym typeface="Times New Roman"/>
                <a:hlinkClick r:id="rId14"/>
              </a:rPr>
              <a:t> </a:t>
            </a:r>
            <a:r>
              <a:rPr lang="en-GB" sz="1000" u="sng">
                <a:solidFill>
                  <a:srgbClr val="CFE2F3"/>
                </a:solidFill>
                <a:latin typeface="Times New Roman"/>
                <a:ea typeface="Times New Roman"/>
                <a:cs typeface="Times New Roman"/>
                <a:sym typeface="Times New Roman"/>
                <a:hlinkClick r:id="rId15">
                  <a:extLst>
                    <a:ext uri="{A12FA001-AC4F-418D-AE19-62706E023703}">
                      <ahyp:hlinkClr val="tx"/>
                    </a:ext>
                  </a:extLst>
                </a:hlinkClick>
              </a:rPr>
              <a:t>https://go.oreilly.com/umgc/https://learning.oreilly.com/library/view/applied-software-project/0596009488/ch08.html</a:t>
            </a:r>
            <a:endParaRPr sz="1000" u="sng">
              <a:solidFill>
                <a:srgbClr val="CFE2F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Sweigart, A. (n.d.). </a:t>
            </a:r>
            <a:r>
              <a:rPr i="1" lang="en-GB" sz="1000">
                <a:latin typeface="Times New Roman"/>
                <a:ea typeface="Times New Roman"/>
                <a:cs typeface="Times New Roman"/>
                <a:sym typeface="Times New Roman"/>
              </a:rPr>
              <a:t>Making games with Python &amp; Pygame</a:t>
            </a:r>
            <a:r>
              <a:rPr lang="en-GB" sz="1000">
                <a:latin typeface="Times New Roman"/>
                <a:ea typeface="Times New Roman"/>
                <a:cs typeface="Times New Roman"/>
                <a:sym typeface="Times New Roman"/>
              </a:rPr>
              <a:t>.</a:t>
            </a:r>
            <a:r>
              <a:rPr lang="en-GB" sz="1000" u="sng">
                <a:solidFill>
                  <a:srgbClr val="CFE2F3"/>
                </a:solidFill>
                <a:latin typeface="Times New Roman"/>
                <a:ea typeface="Times New Roman"/>
                <a:cs typeface="Times New Roman"/>
                <a:sym typeface="Times New Roman"/>
                <a:hlinkClick r:id="rId16">
                  <a:extLst>
                    <a:ext uri="{A12FA001-AC4F-418D-AE19-62706E023703}">
                      <ahyp:hlinkClr val="tx"/>
                    </a:ext>
                  </a:extLst>
                </a:hlinkClick>
              </a:rPr>
              <a:t> https://inventwithpython.com/makinggames.pdf</a:t>
            </a:r>
            <a:endParaRPr sz="1000" u="sng">
              <a:solidFill>
                <a:srgbClr val="CFE2F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Tsui, F., Karam, O., &amp; Bernal, B. (2014). </a:t>
            </a:r>
            <a:r>
              <a:rPr i="1" lang="en-GB" sz="1000">
                <a:latin typeface="Times New Roman"/>
                <a:ea typeface="Times New Roman"/>
                <a:cs typeface="Times New Roman"/>
                <a:sym typeface="Times New Roman"/>
              </a:rPr>
              <a:t>Essentials of software engineering</a:t>
            </a:r>
            <a:r>
              <a:rPr lang="en-GB" sz="1000">
                <a:latin typeface="Times New Roman"/>
                <a:ea typeface="Times New Roman"/>
                <a:cs typeface="Times New Roman"/>
                <a:sym typeface="Times New Roman"/>
              </a:rPr>
              <a:t> (3rd ed.). Jones and Bartlett Learning.</a:t>
            </a:r>
            <a:r>
              <a:rPr lang="en-GB" sz="1000" u="sng">
                <a:latin typeface="Times New Roman"/>
                <a:ea typeface="Times New Roman"/>
                <a:cs typeface="Times New Roman"/>
                <a:sym typeface="Times New Roman"/>
                <a:hlinkClick r:id="rId17"/>
              </a:rPr>
              <a:t> </a:t>
            </a:r>
            <a:r>
              <a:rPr lang="en-GB" sz="1000" u="sng">
                <a:solidFill>
                  <a:srgbClr val="CFE2F3"/>
                </a:solidFill>
                <a:latin typeface="Times New Roman"/>
                <a:ea typeface="Times New Roman"/>
                <a:cs typeface="Times New Roman"/>
                <a:sym typeface="Times New Roman"/>
                <a:hlinkClick r:id="rId18">
                  <a:extLst>
                    <a:ext uri="{A12FA001-AC4F-418D-AE19-62706E023703}">
                      <ahyp:hlinkClr val="tx"/>
                    </a:ext>
                  </a:extLst>
                </a:hlinkClick>
              </a:rPr>
              <a:t>https://library-books24x7-com.ezproxy.umgc.edu/toc.aspx?site=VGX8U&amp;bookID=51648</a:t>
            </a:r>
            <a:endParaRPr sz="1000" u="sng">
              <a:solidFill>
                <a:srgbClr val="CFE2F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Winters, T., Manshreck, T., &amp; Wright, H. (2020). Software engineering at Google (Chs. 18–19). O'Reilly Media.</a:t>
            </a:r>
            <a:r>
              <a:rPr lang="en-GB" sz="1000" u="sng">
                <a:latin typeface="Times New Roman"/>
                <a:ea typeface="Times New Roman"/>
                <a:cs typeface="Times New Roman"/>
                <a:sym typeface="Times New Roman"/>
                <a:hlinkClick r:id="rId19"/>
              </a:rPr>
              <a:t> </a:t>
            </a:r>
            <a:r>
              <a:rPr lang="en-GB" sz="1000" u="sng">
                <a:solidFill>
                  <a:srgbClr val="CFE2F3"/>
                </a:solidFill>
                <a:latin typeface="Times New Roman"/>
                <a:ea typeface="Times New Roman"/>
                <a:cs typeface="Times New Roman"/>
                <a:sym typeface="Times New Roman"/>
                <a:hlinkClick r:id="rId20">
                  <a:extLst>
                    <a:ext uri="{A12FA001-AC4F-418D-AE19-62706E023703}">
                      <ahyp:hlinkClr val="tx"/>
                    </a:ext>
                  </a:extLst>
                </a:hlinkClick>
              </a:rPr>
              <a:t>https://learning.oreilly.com/library/view/software-engineering-at/9781492082781/ch18.html</a:t>
            </a:r>
            <a:endParaRPr sz="1000">
              <a:solidFill>
                <a:srgbClr val="CFE2F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000">
              <a:latin typeface="Times New Roman"/>
              <a:ea typeface="Times New Roman"/>
              <a:cs typeface="Times New Roman"/>
              <a:sym typeface="Times New Roman"/>
            </a:endParaRPr>
          </a:p>
          <a:p>
            <a:pPr indent="-292100" lvl="0" marL="457200" rtl="0" algn="l">
              <a:lnSpc>
                <a:spcPct val="100000"/>
              </a:lnSpc>
              <a:spcBef>
                <a:spcPts val="0"/>
              </a:spcBef>
              <a:spcAft>
                <a:spcPts val="0"/>
              </a:spcAft>
              <a:buClr>
                <a:schemeClr val="lt1"/>
              </a:buClr>
              <a:buSzPts val="1000"/>
              <a:buFont typeface="Times New Roman"/>
              <a:buChar char="●"/>
            </a:pPr>
            <a:r>
              <a:rPr b="1" lang="en-GB" sz="1000">
                <a:latin typeface="Times New Roman"/>
                <a:ea typeface="Times New Roman"/>
                <a:cs typeface="Times New Roman"/>
                <a:sym typeface="Times New Roman"/>
              </a:rPr>
              <a:t>Unit 8: Deployment Report</a:t>
            </a:r>
            <a:endParaRPr b="1" sz="1000">
              <a:latin typeface="Times New Roman"/>
              <a:ea typeface="Times New Roman"/>
              <a:cs typeface="Times New Roman"/>
              <a:sym typeface="Times New Roman"/>
            </a:endParaRPr>
          </a:p>
          <a:p>
            <a:pPr indent="-292100" lvl="2" marL="1371600" rtl="0" algn="l">
              <a:lnSpc>
                <a:spcPct val="100000"/>
              </a:lnSpc>
              <a:spcBef>
                <a:spcPts val="0"/>
              </a:spcBef>
              <a:spcAft>
                <a:spcPts val="0"/>
              </a:spcAft>
              <a:buClr>
                <a:srgbClr val="CFE2F3"/>
              </a:buClr>
              <a:buSzPts val="1000"/>
              <a:buFont typeface="Times New Roman"/>
              <a:buChar char="■"/>
            </a:pPr>
            <a:r>
              <a:rPr lang="en-GB" sz="1000" u="sng">
                <a:solidFill>
                  <a:srgbClr val="CFE2F3"/>
                </a:solidFill>
                <a:latin typeface="Times New Roman"/>
                <a:ea typeface="Times New Roman"/>
                <a:cs typeface="Times New Roman"/>
                <a:sym typeface="Times New Roman"/>
                <a:hlinkClick r:id="rId21">
                  <a:extLst>
                    <a:ext uri="{A12FA001-AC4F-418D-AE19-62706E023703}">
                      <ahyp:hlinkClr val="tx"/>
                    </a:ext>
                  </a:extLst>
                </a:hlinkClick>
              </a:rPr>
              <a:t>[Google Drive (Docx) Link]</a:t>
            </a:r>
            <a:endParaRPr sz="1000">
              <a:solidFill>
                <a:srgbClr val="CFE2F3"/>
              </a:solidFill>
              <a:latin typeface="Times New Roman"/>
              <a:ea typeface="Times New Roman"/>
              <a:cs typeface="Times New Roman"/>
              <a:sym typeface="Times New Roman"/>
            </a:endParaRPr>
          </a:p>
          <a:p>
            <a:pPr indent="-292100" lvl="2" marL="1371600" rtl="0" algn="l">
              <a:lnSpc>
                <a:spcPct val="100000"/>
              </a:lnSpc>
              <a:spcBef>
                <a:spcPts val="0"/>
              </a:spcBef>
              <a:spcAft>
                <a:spcPts val="0"/>
              </a:spcAft>
              <a:buClr>
                <a:srgbClr val="CFE2F3"/>
              </a:buClr>
              <a:buSzPts val="1000"/>
              <a:buFont typeface="Times New Roman"/>
              <a:buChar char="■"/>
            </a:pPr>
            <a:r>
              <a:rPr lang="en-GB" sz="1000">
                <a:solidFill>
                  <a:srgbClr val="CFE2F3"/>
                </a:solidFill>
                <a:latin typeface="Times New Roman"/>
                <a:ea typeface="Times New Roman"/>
                <a:cs typeface="Times New Roman"/>
                <a:sym typeface="Times New Roman"/>
              </a:rPr>
              <a:t>[GitHub (doc) Link] (Check it at the GitHub repository doc folder!)</a:t>
            </a:r>
            <a:endParaRPr sz="1000">
              <a:solidFill>
                <a:srgbClr val="CFE2F3"/>
              </a:solidFill>
              <a:latin typeface="Times New Roman"/>
              <a:ea typeface="Times New Roman"/>
              <a:cs typeface="Times New Roman"/>
              <a:sym typeface="Times New Roman"/>
            </a:endParaRPr>
          </a:p>
          <a:p>
            <a:pPr indent="-292100" lvl="2" marL="1371600" rtl="0" algn="l">
              <a:lnSpc>
                <a:spcPct val="100000"/>
              </a:lnSpc>
              <a:spcBef>
                <a:spcPts val="0"/>
              </a:spcBef>
              <a:spcAft>
                <a:spcPts val="0"/>
              </a:spcAft>
              <a:buClr>
                <a:srgbClr val="CFE2F3"/>
              </a:buClr>
              <a:buSzPts val="1000"/>
              <a:buFont typeface="Times New Roman"/>
              <a:buChar char="■"/>
            </a:pPr>
            <a:r>
              <a:rPr lang="en-GB" sz="1000" u="sng">
                <a:solidFill>
                  <a:srgbClr val="CFE2F3"/>
                </a:solidFill>
                <a:latin typeface="Times New Roman"/>
                <a:ea typeface="Times New Roman"/>
                <a:cs typeface="Times New Roman"/>
                <a:sym typeface="Times New Roman"/>
                <a:hlinkClick r:id="rId22">
                  <a:extLst>
                    <a:ext uri="{A12FA001-AC4F-418D-AE19-62706E023703}">
                      <ahyp:hlinkClr val="tx"/>
                    </a:ext>
                  </a:extLst>
                </a:hlinkClick>
              </a:rPr>
              <a:t>[Google Slides Link] </a:t>
            </a:r>
            <a:r>
              <a:rPr lang="en-GB" sz="1000">
                <a:solidFill>
                  <a:srgbClr val="CFE2F3"/>
                </a:solidFill>
                <a:latin typeface="Times New Roman"/>
                <a:ea typeface="Times New Roman"/>
                <a:cs typeface="Times New Roman"/>
                <a:sym typeface="Times New Roman"/>
              </a:rPr>
              <a:t>(Check it at the GitHub repository doc folder or the Unit 8 discussion!) </a:t>
            </a:r>
            <a:endParaRPr sz="1000">
              <a:solidFill>
                <a:srgbClr val="CFE2F3"/>
              </a:solidFill>
              <a:latin typeface="Times New Roman"/>
              <a:ea typeface="Times New Roman"/>
              <a:cs typeface="Times New Roman"/>
              <a:sym typeface="Times New Roman"/>
            </a:endParaRPr>
          </a:p>
          <a:p>
            <a:pPr indent="-292100" lvl="2" marL="1371600" rtl="0" algn="l">
              <a:lnSpc>
                <a:spcPct val="100000"/>
              </a:lnSpc>
              <a:spcBef>
                <a:spcPts val="0"/>
              </a:spcBef>
              <a:spcAft>
                <a:spcPts val="0"/>
              </a:spcAft>
              <a:buClr>
                <a:srgbClr val="CFE2F3"/>
              </a:buClr>
              <a:buSzPts val="1000"/>
              <a:buFont typeface="Times New Roman"/>
              <a:buChar char="■"/>
            </a:pPr>
            <a:r>
              <a:rPr lang="en-GB" sz="1000" u="sng">
                <a:solidFill>
                  <a:srgbClr val="CFE2F3"/>
                </a:solidFill>
                <a:latin typeface="Times New Roman"/>
                <a:ea typeface="Times New Roman"/>
                <a:cs typeface="Times New Roman"/>
                <a:sym typeface="Times New Roman"/>
                <a:hlinkClick r:id="rId23">
                  <a:extLst>
                    <a:ext uri="{A12FA001-AC4F-418D-AE19-62706E023703}">
                      <ahyp:hlinkClr val="tx"/>
                    </a:ext>
                  </a:extLst>
                </a:hlinkClick>
              </a:rPr>
              <a:t> [PythonGameHub GitHub Repo Link]</a:t>
            </a:r>
            <a:endParaRPr sz="1200">
              <a:solidFill>
                <a:srgbClr val="CFE2F3"/>
              </a:solidFill>
              <a:latin typeface="Times New Roman"/>
              <a:ea typeface="Times New Roman"/>
              <a:cs typeface="Times New Roman"/>
              <a:sym typeface="Times New Roman"/>
            </a:endParaRPr>
          </a:p>
        </p:txBody>
      </p:sp>
      <p:sp>
        <p:nvSpPr>
          <p:cNvPr id="434" name="Google Shape;434;p32"/>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5" name="Google Shape;435;p32"/>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436" name="Google Shape;436;p32" title="References Victoria Lee.mp3">
            <a:hlinkClick r:id="rId24"/>
          </p:cNvPr>
          <p:cNvPicPr preferRelativeResize="0"/>
          <p:nvPr/>
        </p:nvPicPr>
        <p:blipFill>
          <a:blip r:embed="rId25">
            <a:alphaModFix/>
          </a:blip>
          <a:stretch>
            <a:fillRect/>
          </a:stretch>
        </p:blipFill>
        <p:spPr>
          <a:xfrm>
            <a:off x="6038475" y="255950"/>
            <a:ext cx="457200" cy="457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3"/>
          <p:cNvSpPr txBox="1"/>
          <p:nvPr>
            <p:ph type="title"/>
          </p:nvPr>
        </p:nvSpPr>
        <p:spPr>
          <a:xfrm>
            <a:off x="1344675" y="2212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Appendix</a:t>
            </a:r>
            <a:endParaRPr sz="3000"/>
          </a:p>
        </p:txBody>
      </p:sp>
      <p:sp>
        <p:nvSpPr>
          <p:cNvPr id="442" name="Google Shape;442;p33"/>
          <p:cNvSpPr txBox="1"/>
          <p:nvPr>
            <p:ph idx="1" type="body"/>
          </p:nvPr>
        </p:nvSpPr>
        <p:spPr>
          <a:xfrm>
            <a:off x="1344675" y="954100"/>
            <a:ext cx="7038900" cy="4110900"/>
          </a:xfrm>
          <a:prstGeom prst="rect">
            <a:avLst/>
          </a:prstGeom>
        </p:spPr>
        <p:txBody>
          <a:bodyPr anchorCtr="0" anchor="t" bIns="91425" lIns="91425" spcFirstLastPara="1" rIns="91425" wrap="square" tIns="91425">
            <a:noAutofit/>
          </a:bodyPr>
          <a:lstStyle/>
          <a:p>
            <a:pPr indent="-387350" lvl="0" marL="457200" rtl="0" algn="l">
              <a:lnSpc>
                <a:spcPct val="100000"/>
              </a:lnSpc>
              <a:spcBef>
                <a:spcPts val="0"/>
              </a:spcBef>
              <a:spcAft>
                <a:spcPts val="0"/>
              </a:spcAft>
              <a:buClr>
                <a:schemeClr val="lt1"/>
              </a:buClr>
              <a:buSzPts val="2500"/>
              <a:buFont typeface="Arial"/>
              <a:buChar char="●"/>
            </a:pPr>
            <a:r>
              <a:rPr b="1" lang="en-GB" sz="2500"/>
              <a:t>Unit 8: Deployment Report</a:t>
            </a:r>
            <a:endParaRPr b="1" sz="2500"/>
          </a:p>
          <a:p>
            <a:pPr indent="-387350" lvl="2" marL="1371600" rtl="0" algn="l">
              <a:lnSpc>
                <a:spcPct val="100000"/>
              </a:lnSpc>
              <a:spcBef>
                <a:spcPts val="0"/>
              </a:spcBef>
              <a:spcAft>
                <a:spcPts val="0"/>
              </a:spcAft>
              <a:buClr>
                <a:srgbClr val="CFE2F3"/>
              </a:buClr>
              <a:buSzPts val="2500"/>
              <a:buFont typeface="Arial"/>
              <a:buChar char="■"/>
            </a:pPr>
            <a:r>
              <a:rPr lang="en-GB" sz="2500" u="sng">
                <a:solidFill>
                  <a:schemeClr val="hlink"/>
                </a:solidFill>
                <a:hlinkClick r:id="rId3"/>
              </a:rPr>
              <a:t>[Google Drive (Docx) Link]</a:t>
            </a:r>
            <a:endParaRPr sz="800">
              <a:solidFill>
                <a:srgbClr val="CFE2F3"/>
              </a:solidFill>
              <a:latin typeface="Times New Roman"/>
              <a:ea typeface="Times New Roman"/>
              <a:cs typeface="Times New Roman"/>
              <a:sym typeface="Times New Roman"/>
            </a:endParaRPr>
          </a:p>
          <a:p>
            <a:pPr indent="-387350" lvl="2" marL="1371600" rtl="0" algn="l">
              <a:lnSpc>
                <a:spcPct val="100000"/>
              </a:lnSpc>
              <a:spcBef>
                <a:spcPts val="0"/>
              </a:spcBef>
              <a:spcAft>
                <a:spcPts val="0"/>
              </a:spcAft>
              <a:buClr>
                <a:srgbClr val="CFE2F3"/>
              </a:buClr>
              <a:buSzPts val="2500"/>
              <a:buFont typeface="Times New Roman"/>
              <a:buChar char="■"/>
            </a:pPr>
            <a:r>
              <a:rPr lang="en-GB" sz="2500">
                <a:solidFill>
                  <a:srgbClr val="CFE2F3"/>
                </a:solidFill>
                <a:latin typeface="Times New Roman"/>
                <a:ea typeface="Times New Roman"/>
                <a:cs typeface="Times New Roman"/>
                <a:sym typeface="Times New Roman"/>
              </a:rPr>
              <a:t>[GitHub (doc) Link] (Check it at the GitHub repository doc folder!)</a:t>
            </a:r>
            <a:endParaRPr sz="2500">
              <a:solidFill>
                <a:srgbClr val="CFE2F3"/>
              </a:solidFill>
              <a:latin typeface="Times New Roman"/>
              <a:ea typeface="Times New Roman"/>
              <a:cs typeface="Times New Roman"/>
              <a:sym typeface="Times New Roman"/>
            </a:endParaRPr>
          </a:p>
          <a:p>
            <a:pPr indent="-387350" lvl="2" marL="1371600" rtl="0" algn="l">
              <a:lnSpc>
                <a:spcPct val="100000"/>
              </a:lnSpc>
              <a:spcBef>
                <a:spcPts val="0"/>
              </a:spcBef>
              <a:spcAft>
                <a:spcPts val="0"/>
              </a:spcAft>
              <a:buClr>
                <a:srgbClr val="CFE2F3"/>
              </a:buClr>
              <a:buSzPts val="2500"/>
              <a:buFont typeface="Times New Roman"/>
              <a:buChar char="■"/>
            </a:pPr>
            <a:r>
              <a:rPr lang="en-GB" sz="2500" u="sng">
                <a:solidFill>
                  <a:srgbClr val="CFE2F3"/>
                </a:solidFill>
                <a:latin typeface="Times New Roman"/>
                <a:ea typeface="Times New Roman"/>
                <a:cs typeface="Times New Roman"/>
                <a:sym typeface="Times New Roman"/>
                <a:hlinkClick r:id="rId4">
                  <a:extLst>
                    <a:ext uri="{A12FA001-AC4F-418D-AE19-62706E023703}">
                      <ahyp:hlinkClr val="tx"/>
                    </a:ext>
                  </a:extLst>
                </a:hlinkClick>
              </a:rPr>
              <a:t>[Google Slides Link] </a:t>
            </a:r>
            <a:r>
              <a:rPr lang="en-GB" sz="2500">
                <a:solidFill>
                  <a:srgbClr val="CFE2F3"/>
                </a:solidFill>
                <a:latin typeface="Times New Roman"/>
                <a:ea typeface="Times New Roman"/>
                <a:cs typeface="Times New Roman"/>
                <a:sym typeface="Times New Roman"/>
              </a:rPr>
              <a:t>(Check it at the GitHub repository doc folder or the Unit 8 discussion!) </a:t>
            </a:r>
            <a:endParaRPr sz="2500">
              <a:solidFill>
                <a:srgbClr val="CFE2F3"/>
              </a:solidFill>
              <a:latin typeface="Times New Roman"/>
              <a:ea typeface="Times New Roman"/>
              <a:cs typeface="Times New Roman"/>
              <a:sym typeface="Times New Roman"/>
            </a:endParaRPr>
          </a:p>
          <a:p>
            <a:pPr indent="-387350" lvl="2" marL="1371600" rtl="0" algn="l">
              <a:lnSpc>
                <a:spcPct val="100000"/>
              </a:lnSpc>
              <a:spcBef>
                <a:spcPts val="0"/>
              </a:spcBef>
              <a:spcAft>
                <a:spcPts val="0"/>
              </a:spcAft>
              <a:buClr>
                <a:srgbClr val="CFE2F3"/>
              </a:buClr>
              <a:buSzPts val="2500"/>
              <a:buFont typeface="Times New Roman"/>
              <a:buChar char="■"/>
            </a:pPr>
            <a:r>
              <a:rPr lang="en-GB" sz="2500" u="sng">
                <a:solidFill>
                  <a:srgbClr val="CFE2F3"/>
                </a:solidFill>
                <a:latin typeface="Times New Roman"/>
                <a:ea typeface="Times New Roman"/>
                <a:cs typeface="Times New Roman"/>
                <a:sym typeface="Times New Roman"/>
                <a:hlinkClick r:id="rId5">
                  <a:extLst>
                    <a:ext uri="{A12FA001-AC4F-418D-AE19-62706E023703}">
                      <ahyp:hlinkClr val="tx"/>
                    </a:ext>
                  </a:extLst>
                </a:hlinkClick>
              </a:rPr>
              <a:t> [PythonGameHub GitHub Repo Link]</a:t>
            </a:r>
            <a:endParaRPr sz="1900">
              <a:solidFill>
                <a:srgbClr val="FFFFFF"/>
              </a:solidFill>
            </a:endParaRPr>
          </a:p>
          <a:p>
            <a:pPr indent="0" lvl="0" marL="0" rtl="0" algn="ctr">
              <a:spcBef>
                <a:spcPts val="1000"/>
              </a:spcBef>
              <a:spcAft>
                <a:spcPts val="0"/>
              </a:spcAft>
              <a:buNone/>
            </a:pPr>
            <a:r>
              <a:rPr lang="en-GB" sz="4200">
                <a:solidFill>
                  <a:srgbClr val="FFFFFF"/>
                </a:solidFill>
              </a:rPr>
              <a:t>-Thank you!</a:t>
            </a:r>
            <a:endParaRPr sz="4200">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443" name="Google Shape;443;p33"/>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4" name="Google Shape;444;p33"/>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445" name="Google Shape;445;p33" title="Appendix Victoria Lee.mp3">
            <a:hlinkClick r:id="rId6"/>
          </p:cNvPr>
          <p:cNvPicPr preferRelativeResize="0"/>
          <p:nvPr/>
        </p:nvPicPr>
        <p:blipFill>
          <a:blip r:embed="rId7">
            <a:alphaModFix/>
          </a:blip>
          <a:stretch>
            <a:fillRect/>
          </a:stretch>
        </p:blipFill>
        <p:spPr>
          <a:xfrm>
            <a:off x="5396600" y="462125"/>
            <a:ext cx="432250" cy="432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39" name="Google Shape;239;p18"/>
          <p:cNvSpPr txBox="1"/>
          <p:nvPr>
            <p:ph idx="1" type="body"/>
          </p:nvPr>
        </p:nvSpPr>
        <p:spPr>
          <a:xfrm>
            <a:off x="1093150" y="837400"/>
            <a:ext cx="5663700" cy="3999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600"/>
              <a:t> Welcome to the Python Game Hub – a multi-game application built in Python using Pygame</a:t>
            </a:r>
            <a:endParaRPr b="1" sz="1600"/>
          </a:p>
          <a:p>
            <a:pPr indent="0" lvl="0" marL="0" rtl="0" algn="l">
              <a:spcBef>
                <a:spcPts val="1200"/>
              </a:spcBef>
              <a:spcAft>
                <a:spcPts val="0"/>
              </a:spcAft>
              <a:buNone/>
            </a:pPr>
            <a:r>
              <a:rPr b="1" lang="en-GB" sz="1600"/>
              <a:t>Centralized interface featuring:</a:t>
            </a:r>
            <a:endParaRPr b="1" sz="1600"/>
          </a:p>
          <a:p>
            <a:pPr indent="-330200" lvl="0" marL="457200" rtl="0" algn="l">
              <a:spcBef>
                <a:spcPts val="1200"/>
              </a:spcBef>
              <a:spcAft>
                <a:spcPts val="0"/>
              </a:spcAft>
              <a:buSzPts val="1600"/>
              <a:buChar char="-"/>
            </a:pPr>
            <a:r>
              <a:rPr b="1" lang="en-GB" sz="1600"/>
              <a:t>Tic-Tac-Toe (with AI)</a:t>
            </a:r>
            <a:endParaRPr b="1" sz="1600"/>
          </a:p>
          <a:p>
            <a:pPr indent="-330200" lvl="0" marL="457200" rtl="0" algn="l">
              <a:spcBef>
                <a:spcPts val="0"/>
              </a:spcBef>
              <a:spcAft>
                <a:spcPts val="0"/>
              </a:spcAft>
              <a:buSzPts val="1600"/>
              <a:buChar char="-"/>
            </a:pPr>
            <a:r>
              <a:rPr b="1" lang="en-GB" sz="1600"/>
              <a:t> Trivia (with timed responses)</a:t>
            </a:r>
            <a:endParaRPr b="1" sz="1600"/>
          </a:p>
          <a:p>
            <a:pPr indent="-330200" lvl="0" marL="457200" rtl="0" algn="l">
              <a:spcBef>
                <a:spcPts val="0"/>
              </a:spcBef>
              <a:spcAft>
                <a:spcPts val="0"/>
              </a:spcAft>
              <a:buSzPts val="1600"/>
              <a:buChar char="-"/>
            </a:pPr>
            <a:r>
              <a:rPr b="1" lang="en-GB" sz="1600"/>
              <a:t>Breakout (arcade-style)</a:t>
            </a:r>
            <a:endParaRPr b="1" sz="1600"/>
          </a:p>
          <a:p>
            <a:pPr indent="-330200" lvl="0" marL="457200" rtl="0" algn="l">
              <a:spcBef>
                <a:spcPts val="0"/>
              </a:spcBef>
              <a:spcAft>
                <a:spcPts val="0"/>
              </a:spcAft>
              <a:buSzPts val="1600"/>
              <a:buChar char="-"/>
            </a:pPr>
            <a:r>
              <a:rPr b="1" lang="en-GB" sz="1600"/>
              <a:t> Focused on modular design, replayability, and user-friendly navigation</a:t>
            </a:r>
            <a:endParaRPr b="1" sz="1600"/>
          </a:p>
          <a:p>
            <a:pPr indent="-330200" lvl="0" marL="457200" rtl="0" algn="l">
              <a:spcBef>
                <a:spcPts val="0"/>
              </a:spcBef>
              <a:spcAft>
                <a:spcPts val="0"/>
              </a:spcAft>
              <a:buSzPts val="1600"/>
              <a:buChar char="-"/>
            </a:pPr>
            <a:r>
              <a:rPr b="1" lang="en-GB" sz="1600"/>
              <a:t>Developed through collaboration, GitHub version control, and iterative planning</a:t>
            </a:r>
            <a:endParaRPr b="1" sz="1600"/>
          </a:p>
          <a:p>
            <a:pPr indent="0" lvl="0" marL="0" rtl="0" algn="l">
              <a:spcBef>
                <a:spcPts val="1200"/>
              </a:spcBef>
              <a:spcAft>
                <a:spcPts val="0"/>
              </a:spcAft>
              <a:buNone/>
            </a:pPr>
            <a:r>
              <a:t/>
            </a:r>
            <a:endParaRPr b="1" sz="1600"/>
          </a:p>
          <a:p>
            <a:pPr indent="0" lvl="0" marL="0" rtl="0" algn="l">
              <a:spcBef>
                <a:spcPts val="1200"/>
              </a:spcBef>
              <a:spcAft>
                <a:spcPts val="0"/>
              </a:spcAft>
              <a:buNone/>
            </a:pPr>
            <a:r>
              <a:t/>
            </a:r>
            <a:endParaRPr b="1" sz="1600"/>
          </a:p>
          <a:p>
            <a:pPr indent="0" lvl="0" marL="0" rtl="0" algn="l">
              <a:spcBef>
                <a:spcPts val="1600"/>
              </a:spcBef>
              <a:spcAft>
                <a:spcPts val="1600"/>
              </a:spcAft>
              <a:buNone/>
            </a:pPr>
            <a:r>
              <a:t/>
            </a:r>
            <a:endParaRPr/>
          </a:p>
        </p:txBody>
      </p:sp>
      <p:sp>
        <p:nvSpPr>
          <p:cNvPr id="240" name="Google Shape;240;p18"/>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1" name="Google Shape;241;p18"/>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42" name="Google Shape;242;p18"/>
          <p:cNvPicPr preferRelativeResize="0"/>
          <p:nvPr/>
        </p:nvPicPr>
        <p:blipFill rotWithShape="1">
          <a:blip r:embed="rId3">
            <a:alphaModFix/>
          </a:blip>
          <a:srcRect b="11094" l="25129" r="24408" t="2227"/>
          <a:stretch/>
        </p:blipFill>
        <p:spPr>
          <a:xfrm>
            <a:off x="6456575" y="837400"/>
            <a:ext cx="2371725" cy="3305175"/>
          </a:xfrm>
          <a:prstGeom prst="rect">
            <a:avLst/>
          </a:prstGeom>
          <a:noFill/>
          <a:ln>
            <a:noFill/>
          </a:ln>
        </p:spPr>
      </p:pic>
      <p:pic>
        <p:nvPicPr>
          <p:cNvPr id="243" name="Google Shape;243;p18" title="Introduction.mp3">
            <a:hlinkClick r:id="rId4"/>
          </p:cNvPr>
          <p:cNvPicPr preferRelativeResize="0"/>
          <p:nvPr/>
        </p:nvPicPr>
        <p:blipFill>
          <a:blip r:embed="rId5">
            <a:alphaModFix/>
          </a:blip>
          <a:stretch>
            <a:fillRect/>
          </a:stretch>
        </p:blipFill>
        <p:spPr>
          <a:xfrm>
            <a:off x="152400" y="1623200"/>
            <a:ext cx="457200" cy="45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Process Overview</a:t>
            </a:r>
            <a:endParaRPr/>
          </a:p>
        </p:txBody>
      </p:sp>
      <p:sp>
        <p:nvSpPr>
          <p:cNvPr id="249" name="Google Shape;249;p19"/>
          <p:cNvSpPr txBox="1"/>
          <p:nvPr>
            <p:ph idx="1" type="body"/>
          </p:nvPr>
        </p:nvSpPr>
        <p:spPr>
          <a:xfrm>
            <a:off x="1297500" y="854875"/>
            <a:ext cx="7396800" cy="4083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900">
                <a:latin typeface="Montserrat"/>
                <a:ea typeface="Montserrat"/>
                <a:cs typeface="Montserrat"/>
                <a:sym typeface="Montserrat"/>
              </a:rPr>
              <a:t>For our Python Game Hub, we built a multi-game application using Python and Pygame, featuring Tic Tac Toe, Trivia, and Breakout, all connected through a central Main Menu.</a:t>
            </a:r>
            <a:br>
              <a:rPr lang="en-GB" sz="900">
                <a:latin typeface="Montserrat"/>
                <a:ea typeface="Montserrat"/>
                <a:cs typeface="Montserrat"/>
                <a:sym typeface="Montserrat"/>
              </a:rPr>
            </a:br>
            <a:r>
              <a:rPr lang="en-GB" sz="900">
                <a:latin typeface="Montserrat"/>
                <a:ea typeface="Montserrat"/>
                <a:cs typeface="Montserrat"/>
                <a:sym typeface="Montserrat"/>
              </a:rPr>
              <a:t> We used modular coding, GitHub for version control, and GitHub Actions for automated testing.</a:t>
            </a:r>
            <a:endParaRPr sz="900">
              <a:latin typeface="Montserrat"/>
              <a:ea typeface="Montserrat"/>
              <a:cs typeface="Montserrat"/>
              <a:sym typeface="Montserrat"/>
            </a:endParaRPr>
          </a:p>
          <a:p>
            <a:pPr indent="0" lvl="0" marL="0" rtl="0" algn="l">
              <a:spcBef>
                <a:spcPts val="1200"/>
              </a:spcBef>
              <a:spcAft>
                <a:spcPts val="0"/>
              </a:spcAft>
              <a:buNone/>
            </a:pPr>
            <a:r>
              <a:rPr lang="en-GB" sz="900">
                <a:latin typeface="Montserrat"/>
                <a:ea typeface="Montserrat"/>
                <a:cs typeface="Montserrat"/>
                <a:sym typeface="Montserrat"/>
              </a:rPr>
              <a:t>Our main tools were Python 3.9+, PyCharm, VSCode, GitHub, and Excel for manual testing.</a:t>
            </a:r>
            <a:endParaRPr sz="900">
              <a:latin typeface="Montserrat"/>
              <a:ea typeface="Montserrat"/>
              <a:cs typeface="Montserrat"/>
              <a:sym typeface="Montserrat"/>
            </a:endParaRPr>
          </a:p>
          <a:p>
            <a:pPr indent="0" lvl="0" marL="0" rtl="0" algn="l">
              <a:spcBef>
                <a:spcPts val="1200"/>
              </a:spcBef>
              <a:spcAft>
                <a:spcPts val="0"/>
              </a:spcAft>
              <a:buNone/>
            </a:pPr>
            <a:r>
              <a:rPr lang="en-GB" sz="900">
                <a:latin typeface="Montserrat"/>
                <a:ea typeface="Montserrat"/>
                <a:cs typeface="Montserrat"/>
                <a:sym typeface="Montserrat"/>
              </a:rPr>
              <a:t>Each teammate contributed:</a:t>
            </a:r>
            <a:endParaRPr sz="900">
              <a:latin typeface="Montserrat"/>
              <a:ea typeface="Montserrat"/>
              <a:cs typeface="Montserrat"/>
              <a:sym typeface="Montserrat"/>
            </a:endParaRPr>
          </a:p>
          <a:p>
            <a:pPr indent="-285750" lvl="0" marL="457200" rtl="0" algn="l">
              <a:spcBef>
                <a:spcPts val="1200"/>
              </a:spcBef>
              <a:spcAft>
                <a:spcPts val="0"/>
              </a:spcAft>
              <a:buClr>
                <a:schemeClr val="lt1"/>
              </a:buClr>
              <a:buSzPts val="900"/>
              <a:buFont typeface="Arial"/>
              <a:buChar char="●"/>
            </a:pPr>
            <a:r>
              <a:rPr b="1" lang="en-GB" sz="900">
                <a:latin typeface="Montserrat"/>
                <a:ea typeface="Montserrat"/>
                <a:cs typeface="Montserrat"/>
                <a:sym typeface="Montserrat"/>
              </a:rPr>
              <a:t>James Mutry</a:t>
            </a:r>
            <a:r>
              <a:rPr lang="en-GB" sz="900">
                <a:latin typeface="Montserrat"/>
                <a:ea typeface="Montserrat"/>
                <a:cs typeface="Montserrat"/>
                <a:sym typeface="Montserrat"/>
              </a:rPr>
              <a:t> developed unit tests for all modules and manual testing.</a:t>
            </a:r>
            <a:br>
              <a:rPr lang="en-GB" sz="900">
                <a:latin typeface="Montserrat"/>
                <a:ea typeface="Montserrat"/>
                <a:cs typeface="Montserrat"/>
                <a:sym typeface="Montserrat"/>
              </a:rPr>
            </a:br>
            <a:endParaRPr sz="900">
              <a:latin typeface="Montserrat"/>
              <a:ea typeface="Montserrat"/>
              <a:cs typeface="Montserrat"/>
              <a:sym typeface="Montserrat"/>
            </a:endParaRPr>
          </a:p>
          <a:p>
            <a:pPr indent="-285750" lvl="0" marL="457200" rtl="0" algn="l">
              <a:spcBef>
                <a:spcPts val="0"/>
              </a:spcBef>
              <a:spcAft>
                <a:spcPts val="0"/>
              </a:spcAft>
              <a:buClr>
                <a:schemeClr val="lt1"/>
              </a:buClr>
              <a:buSzPts val="900"/>
              <a:buFont typeface="Arial"/>
              <a:buChar char="●"/>
            </a:pPr>
            <a:r>
              <a:rPr b="1" lang="en-GB" sz="900">
                <a:latin typeface="Montserrat"/>
                <a:ea typeface="Montserrat"/>
                <a:cs typeface="Montserrat"/>
                <a:sym typeface="Montserrat"/>
              </a:rPr>
              <a:t>Victoria Lee</a:t>
            </a:r>
            <a:r>
              <a:rPr lang="en-GB" sz="900">
                <a:latin typeface="Montserrat"/>
                <a:ea typeface="Montserrat"/>
                <a:cs typeface="Montserrat"/>
                <a:sym typeface="Montserrat"/>
              </a:rPr>
              <a:t> handled documentation, UI improvements, GitHub Actions, and debugging support.</a:t>
            </a:r>
            <a:br>
              <a:rPr lang="en-GB" sz="900">
                <a:latin typeface="Montserrat"/>
                <a:ea typeface="Montserrat"/>
                <a:cs typeface="Montserrat"/>
                <a:sym typeface="Montserrat"/>
              </a:rPr>
            </a:br>
            <a:endParaRPr sz="900">
              <a:latin typeface="Montserrat"/>
              <a:ea typeface="Montserrat"/>
              <a:cs typeface="Montserrat"/>
              <a:sym typeface="Montserrat"/>
            </a:endParaRPr>
          </a:p>
          <a:p>
            <a:pPr indent="-285750" lvl="0" marL="457200" rtl="0" algn="l">
              <a:spcBef>
                <a:spcPts val="0"/>
              </a:spcBef>
              <a:spcAft>
                <a:spcPts val="0"/>
              </a:spcAft>
              <a:buClr>
                <a:schemeClr val="lt1"/>
              </a:buClr>
              <a:buSzPts val="900"/>
              <a:buFont typeface="Arial"/>
              <a:buChar char="●"/>
            </a:pPr>
            <a:r>
              <a:rPr b="1" lang="en-GB" sz="900">
                <a:latin typeface="Montserrat"/>
                <a:ea typeface="Montserrat"/>
                <a:cs typeface="Montserrat"/>
                <a:sym typeface="Montserrat"/>
              </a:rPr>
              <a:t>Todasha Foster</a:t>
            </a:r>
            <a:r>
              <a:rPr lang="en-GB" sz="900">
                <a:latin typeface="Montserrat"/>
                <a:ea typeface="Montserrat"/>
                <a:cs typeface="Montserrat"/>
                <a:sym typeface="Montserrat"/>
              </a:rPr>
              <a:t> built the Main Menu, worked on Breakout and Trivia improvements.</a:t>
            </a:r>
            <a:br>
              <a:rPr lang="en-GB" sz="900">
                <a:latin typeface="Montserrat"/>
                <a:ea typeface="Montserrat"/>
                <a:cs typeface="Montserrat"/>
                <a:sym typeface="Montserrat"/>
              </a:rPr>
            </a:br>
            <a:endParaRPr sz="900">
              <a:latin typeface="Montserrat"/>
              <a:ea typeface="Montserrat"/>
              <a:cs typeface="Montserrat"/>
              <a:sym typeface="Montserrat"/>
            </a:endParaRPr>
          </a:p>
          <a:p>
            <a:pPr indent="-285750" lvl="0" marL="457200" rtl="0" algn="l">
              <a:spcBef>
                <a:spcPts val="0"/>
              </a:spcBef>
              <a:spcAft>
                <a:spcPts val="0"/>
              </a:spcAft>
              <a:buClr>
                <a:schemeClr val="lt1"/>
              </a:buClr>
              <a:buSzPts val="900"/>
              <a:buFont typeface="Arial"/>
              <a:buChar char="●"/>
            </a:pPr>
            <a:r>
              <a:rPr b="1" lang="en-GB" sz="900">
                <a:latin typeface="Montserrat"/>
                <a:ea typeface="Montserrat"/>
                <a:cs typeface="Montserrat"/>
                <a:sym typeface="Montserrat"/>
              </a:rPr>
              <a:t>Javon Payne</a:t>
            </a:r>
            <a:r>
              <a:rPr lang="en-GB" sz="900">
                <a:latin typeface="Montserrat"/>
                <a:ea typeface="Montserrat"/>
                <a:cs typeface="Montserrat"/>
                <a:sym typeface="Montserrat"/>
              </a:rPr>
              <a:t> helped create the Main Menu and developed the Trivia game.</a:t>
            </a:r>
            <a:br>
              <a:rPr lang="en-GB" sz="900">
                <a:latin typeface="Montserrat"/>
                <a:ea typeface="Montserrat"/>
                <a:cs typeface="Montserrat"/>
                <a:sym typeface="Montserrat"/>
              </a:rPr>
            </a:br>
            <a:endParaRPr sz="900">
              <a:latin typeface="Montserrat"/>
              <a:ea typeface="Montserrat"/>
              <a:cs typeface="Montserrat"/>
              <a:sym typeface="Montserrat"/>
            </a:endParaRPr>
          </a:p>
          <a:p>
            <a:pPr indent="-285750" lvl="0" marL="457200" rtl="0" algn="l">
              <a:spcBef>
                <a:spcPts val="0"/>
              </a:spcBef>
              <a:spcAft>
                <a:spcPts val="0"/>
              </a:spcAft>
              <a:buClr>
                <a:schemeClr val="lt1"/>
              </a:buClr>
              <a:buSzPts val="900"/>
              <a:buFont typeface="Arial"/>
              <a:buChar char="●"/>
            </a:pPr>
            <a:r>
              <a:rPr b="1" lang="en-GB" sz="900">
                <a:latin typeface="Montserrat"/>
                <a:ea typeface="Montserrat"/>
                <a:cs typeface="Montserrat"/>
                <a:sym typeface="Montserrat"/>
              </a:rPr>
              <a:t>Oluwatumininu Ipaye</a:t>
            </a:r>
            <a:r>
              <a:rPr lang="en-GB" sz="900">
                <a:latin typeface="Montserrat"/>
                <a:ea typeface="Montserrat"/>
                <a:cs typeface="Montserrat"/>
                <a:sym typeface="Montserrat"/>
              </a:rPr>
              <a:t> built the Breakout game with full physics and scoring.</a:t>
            </a:r>
            <a:br>
              <a:rPr lang="en-GB" sz="900">
                <a:latin typeface="Montserrat"/>
                <a:ea typeface="Montserrat"/>
                <a:cs typeface="Montserrat"/>
                <a:sym typeface="Montserrat"/>
              </a:rPr>
            </a:br>
            <a:endParaRPr sz="900">
              <a:latin typeface="Montserrat"/>
              <a:ea typeface="Montserrat"/>
              <a:cs typeface="Montserrat"/>
              <a:sym typeface="Montserrat"/>
            </a:endParaRPr>
          </a:p>
          <a:p>
            <a:pPr indent="-285750" lvl="0" marL="457200" rtl="0" algn="l">
              <a:spcBef>
                <a:spcPts val="0"/>
              </a:spcBef>
              <a:spcAft>
                <a:spcPts val="0"/>
              </a:spcAft>
              <a:buClr>
                <a:schemeClr val="lt1"/>
              </a:buClr>
              <a:buSzPts val="900"/>
              <a:buFont typeface="Arial"/>
              <a:buChar char="●"/>
            </a:pPr>
            <a:r>
              <a:rPr b="1" lang="en-GB" sz="900">
                <a:latin typeface="Montserrat"/>
                <a:ea typeface="Montserrat"/>
                <a:cs typeface="Montserrat"/>
                <a:sym typeface="Montserrat"/>
              </a:rPr>
              <a:t>Dajin Chung</a:t>
            </a:r>
            <a:r>
              <a:rPr lang="en-GB" sz="900">
                <a:latin typeface="Montserrat"/>
                <a:ea typeface="Montserrat"/>
                <a:cs typeface="Montserrat"/>
                <a:sym typeface="Montserrat"/>
              </a:rPr>
              <a:t> developed the Tic Tac Toe game, including the AI logic, and assisted debugging for Trivia and Breakout.</a:t>
            </a:r>
            <a:endParaRPr sz="900">
              <a:latin typeface="Montserrat"/>
              <a:ea typeface="Montserrat"/>
              <a:cs typeface="Montserrat"/>
              <a:sym typeface="Montserrat"/>
            </a:endParaRPr>
          </a:p>
          <a:p>
            <a:pPr indent="0" lvl="0" marL="0" rtl="0" algn="l">
              <a:spcBef>
                <a:spcPts val="1200"/>
              </a:spcBef>
              <a:spcAft>
                <a:spcPts val="0"/>
              </a:spcAft>
              <a:buNone/>
            </a:pPr>
            <a:r>
              <a:rPr lang="en-GB" sz="900">
                <a:latin typeface="Montserrat"/>
                <a:ea typeface="Montserrat"/>
                <a:cs typeface="Montserrat"/>
                <a:sym typeface="Montserrat"/>
              </a:rPr>
              <a:t>Strong collaboration and clear task ownership helped us create a polished, fully tested application.</a:t>
            </a:r>
            <a:endParaRPr sz="900">
              <a:latin typeface="Montserrat"/>
              <a:ea typeface="Montserrat"/>
              <a:cs typeface="Montserrat"/>
              <a:sym typeface="Montserrat"/>
            </a:endParaRPr>
          </a:p>
          <a:p>
            <a:pPr indent="0" lvl="0" marL="0" rtl="0" algn="l">
              <a:spcBef>
                <a:spcPts val="1200"/>
              </a:spcBef>
              <a:spcAft>
                <a:spcPts val="0"/>
              </a:spcAft>
              <a:buNone/>
            </a:pPr>
            <a:r>
              <a:t/>
            </a:r>
            <a:endParaRPr sz="900">
              <a:latin typeface="Montserrat"/>
              <a:ea typeface="Montserrat"/>
              <a:cs typeface="Montserrat"/>
              <a:sym typeface="Montserrat"/>
            </a:endParaRPr>
          </a:p>
          <a:p>
            <a:pPr indent="0" lvl="0" marL="0" rtl="0" algn="l">
              <a:spcBef>
                <a:spcPts val="1200"/>
              </a:spcBef>
              <a:spcAft>
                <a:spcPts val="0"/>
              </a:spcAft>
              <a:buNone/>
            </a:pPr>
            <a:r>
              <a:t/>
            </a:r>
            <a:endParaRPr sz="900">
              <a:latin typeface="Montserrat"/>
              <a:ea typeface="Montserrat"/>
              <a:cs typeface="Montserrat"/>
              <a:sym typeface="Montserrat"/>
            </a:endParaRPr>
          </a:p>
          <a:p>
            <a:pPr indent="0" lvl="0" marL="0" rtl="0" algn="l">
              <a:spcBef>
                <a:spcPts val="1600"/>
              </a:spcBef>
              <a:spcAft>
                <a:spcPts val="1600"/>
              </a:spcAft>
              <a:buNone/>
            </a:pPr>
            <a:r>
              <a:t/>
            </a:r>
            <a:endParaRPr sz="900">
              <a:latin typeface="Montserrat"/>
              <a:ea typeface="Montserrat"/>
              <a:cs typeface="Montserrat"/>
              <a:sym typeface="Montserrat"/>
            </a:endParaRPr>
          </a:p>
        </p:txBody>
      </p:sp>
      <p:sp>
        <p:nvSpPr>
          <p:cNvPr id="250" name="Google Shape;250;p19"/>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1" name="Google Shape;251;p19"/>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52" name="Google Shape;252;p19" title="dchung_processOverview.mp3">
            <a:hlinkClick r:id="rId3"/>
          </p:cNvPr>
          <p:cNvPicPr preferRelativeResize="0"/>
          <p:nvPr/>
        </p:nvPicPr>
        <p:blipFill>
          <a:blip r:embed="rId4">
            <a:alphaModFix/>
          </a:blip>
          <a:stretch>
            <a:fillRect/>
          </a:stretch>
        </p:blipFill>
        <p:spPr>
          <a:xfrm>
            <a:off x="6774475" y="311350"/>
            <a:ext cx="457200" cy="45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0"/>
          <p:cNvSpPr txBox="1"/>
          <p:nvPr>
            <p:ph type="title"/>
          </p:nvPr>
        </p:nvSpPr>
        <p:spPr>
          <a:xfrm>
            <a:off x="1478400" y="4102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Plans</a:t>
            </a:r>
            <a:endParaRPr/>
          </a:p>
          <a:p>
            <a:pPr indent="0" lvl="0" marL="0" rtl="0" algn="l">
              <a:spcBef>
                <a:spcPts val="0"/>
              </a:spcBef>
              <a:spcAft>
                <a:spcPts val="0"/>
              </a:spcAft>
              <a:buNone/>
            </a:pPr>
            <a:r>
              <a:t/>
            </a:r>
            <a:endParaRPr/>
          </a:p>
        </p:txBody>
      </p:sp>
      <p:sp>
        <p:nvSpPr>
          <p:cNvPr id="258" name="Google Shape;258;p20"/>
          <p:cNvSpPr txBox="1"/>
          <p:nvPr>
            <p:ph idx="1" type="body"/>
          </p:nvPr>
        </p:nvSpPr>
        <p:spPr>
          <a:xfrm>
            <a:off x="2320700" y="1532875"/>
            <a:ext cx="3087300" cy="32175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GB" sz="1600"/>
              <a:t>Project Plans:</a:t>
            </a:r>
            <a:endParaRPr sz="1600"/>
          </a:p>
          <a:p>
            <a:pPr indent="-317500" lvl="1" marL="914400" rtl="0" algn="l">
              <a:lnSpc>
                <a:spcPct val="100000"/>
              </a:lnSpc>
              <a:spcBef>
                <a:spcPts val="0"/>
              </a:spcBef>
              <a:spcAft>
                <a:spcPts val="0"/>
              </a:spcAft>
              <a:buSzPts val="1400"/>
              <a:buChar char="○"/>
            </a:pPr>
            <a:r>
              <a:rPr lang="en-GB" sz="1400"/>
              <a:t>Unit 2: Project Plan</a:t>
            </a:r>
            <a:endParaRPr sz="1400"/>
          </a:p>
          <a:p>
            <a:pPr indent="-317500" lvl="2" marL="1371600" rtl="0" algn="l">
              <a:lnSpc>
                <a:spcPct val="100000"/>
              </a:lnSpc>
              <a:spcBef>
                <a:spcPts val="0"/>
              </a:spcBef>
              <a:spcAft>
                <a:spcPts val="0"/>
              </a:spcAft>
              <a:buClr>
                <a:srgbClr val="9FC5E8"/>
              </a:buClr>
              <a:buSzPts val="1400"/>
              <a:buChar char="■"/>
            </a:pPr>
            <a:r>
              <a:rPr lang="en-GB" sz="1400" u="sng">
                <a:solidFill>
                  <a:srgbClr val="9FC5E8"/>
                </a:solidFill>
                <a:hlinkClick r:id="rId3">
                  <a:extLst>
                    <a:ext uri="{A12FA001-AC4F-418D-AE19-62706E023703}">
                      <ahyp:hlinkClr val="tx"/>
                    </a:ext>
                  </a:extLst>
                </a:hlinkClick>
              </a:rPr>
              <a:t>[Google Drive (Docx) Link] </a:t>
            </a:r>
            <a:endParaRPr sz="1400">
              <a:solidFill>
                <a:srgbClr val="9FC5E8"/>
              </a:solidFill>
            </a:endParaRPr>
          </a:p>
          <a:p>
            <a:pPr indent="-317500" lvl="2" marL="1371600" rtl="0" algn="l">
              <a:lnSpc>
                <a:spcPct val="100000"/>
              </a:lnSpc>
              <a:spcBef>
                <a:spcPts val="0"/>
              </a:spcBef>
              <a:spcAft>
                <a:spcPts val="0"/>
              </a:spcAft>
              <a:buClr>
                <a:srgbClr val="9FC5E8"/>
              </a:buClr>
              <a:buSzPts val="1400"/>
              <a:buChar char="■"/>
            </a:pPr>
            <a:r>
              <a:rPr lang="en-GB" sz="1400" u="sng">
                <a:solidFill>
                  <a:srgbClr val="9FC5E8"/>
                </a:solidFill>
                <a:hlinkClick r:id="rId4">
                  <a:extLst>
                    <a:ext uri="{A12FA001-AC4F-418D-AE19-62706E023703}">
                      <ahyp:hlinkClr val="tx"/>
                    </a:ext>
                  </a:extLst>
                </a:hlinkClick>
              </a:rPr>
              <a:t>[GitHub (doc) Link]</a:t>
            </a:r>
            <a:endParaRPr sz="1400">
              <a:solidFill>
                <a:srgbClr val="9FC5E8"/>
              </a:solidFill>
            </a:endParaRPr>
          </a:p>
          <a:p>
            <a:pPr indent="-317500" lvl="1" marL="914400" rtl="0" algn="l">
              <a:lnSpc>
                <a:spcPct val="100000"/>
              </a:lnSpc>
              <a:spcBef>
                <a:spcPts val="0"/>
              </a:spcBef>
              <a:spcAft>
                <a:spcPts val="0"/>
              </a:spcAft>
              <a:buSzPts val="1400"/>
              <a:buChar char="○"/>
            </a:pPr>
            <a:r>
              <a:rPr lang="en-GB" sz="1400"/>
              <a:t>Unit 3:                           Project Design Plan</a:t>
            </a:r>
            <a:endParaRPr sz="1400"/>
          </a:p>
          <a:p>
            <a:pPr indent="-317500" lvl="2" marL="1371600" rtl="0" algn="l">
              <a:lnSpc>
                <a:spcPct val="100000"/>
              </a:lnSpc>
              <a:spcBef>
                <a:spcPts val="0"/>
              </a:spcBef>
              <a:spcAft>
                <a:spcPts val="0"/>
              </a:spcAft>
              <a:buClr>
                <a:srgbClr val="9FC5E8"/>
              </a:buClr>
              <a:buSzPts val="1400"/>
              <a:buChar char="■"/>
            </a:pPr>
            <a:r>
              <a:rPr lang="en-GB" sz="1400" u="sng">
                <a:solidFill>
                  <a:srgbClr val="9FC5E8"/>
                </a:solidFill>
                <a:hlinkClick r:id="rId5">
                  <a:extLst>
                    <a:ext uri="{A12FA001-AC4F-418D-AE19-62706E023703}">
                      <ahyp:hlinkClr val="tx"/>
                    </a:ext>
                  </a:extLst>
                </a:hlinkClick>
              </a:rPr>
              <a:t>[Google Drive (Docx) Link]</a:t>
            </a:r>
            <a:endParaRPr sz="1400">
              <a:solidFill>
                <a:srgbClr val="9FC5E8"/>
              </a:solidFill>
            </a:endParaRPr>
          </a:p>
          <a:p>
            <a:pPr indent="-317500" lvl="2" marL="1371600" rtl="0" algn="l">
              <a:lnSpc>
                <a:spcPct val="100000"/>
              </a:lnSpc>
              <a:spcBef>
                <a:spcPts val="0"/>
              </a:spcBef>
              <a:spcAft>
                <a:spcPts val="0"/>
              </a:spcAft>
              <a:buClr>
                <a:srgbClr val="9FC5E8"/>
              </a:buClr>
              <a:buSzPts val="1400"/>
              <a:buChar char="■"/>
            </a:pPr>
            <a:r>
              <a:rPr lang="en-GB" sz="1400" u="sng">
                <a:solidFill>
                  <a:srgbClr val="9FC5E8"/>
                </a:solidFill>
                <a:hlinkClick r:id="rId6">
                  <a:extLst>
                    <a:ext uri="{A12FA001-AC4F-418D-AE19-62706E023703}">
                      <ahyp:hlinkClr val="tx"/>
                    </a:ext>
                  </a:extLst>
                </a:hlinkClick>
              </a:rPr>
              <a:t>[GitHub (doc) Link]</a:t>
            </a:r>
            <a:endParaRPr sz="1400">
              <a:solidFill>
                <a:srgbClr val="9FC5E8"/>
              </a:solidFill>
            </a:endParaRPr>
          </a:p>
        </p:txBody>
      </p:sp>
      <p:sp>
        <p:nvSpPr>
          <p:cNvPr id="259" name="Google Shape;259;p20"/>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0" name="Google Shape;260;p20"/>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1" name="Google Shape;261;p20"/>
          <p:cNvSpPr txBox="1"/>
          <p:nvPr/>
        </p:nvSpPr>
        <p:spPr>
          <a:xfrm>
            <a:off x="5187100" y="1185350"/>
            <a:ext cx="3727800" cy="3507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Other Plans:</a:t>
            </a:r>
            <a:endParaRPr sz="1500">
              <a:solidFill>
                <a:schemeClr val="lt1"/>
              </a:solidFill>
              <a:latin typeface="Lato"/>
              <a:ea typeface="Lato"/>
              <a:cs typeface="Lato"/>
              <a:sym typeface="Lato"/>
            </a:endParaRPr>
          </a:p>
          <a:p>
            <a:pPr indent="-311150" lvl="1" marL="9144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Unit 4: Phase 1 Source Report Plan</a:t>
            </a:r>
            <a:endParaRPr sz="1300">
              <a:solidFill>
                <a:schemeClr val="lt1"/>
              </a:solidFill>
              <a:latin typeface="Lato"/>
              <a:ea typeface="Lato"/>
              <a:cs typeface="Lato"/>
              <a:sym typeface="Lato"/>
            </a:endParaRPr>
          </a:p>
          <a:p>
            <a:pPr indent="-311150" lvl="2" marL="1371600" rtl="0" algn="l">
              <a:spcBef>
                <a:spcPts val="0"/>
              </a:spcBef>
              <a:spcAft>
                <a:spcPts val="0"/>
              </a:spcAft>
              <a:buClr>
                <a:srgbClr val="9FC5E8"/>
              </a:buClr>
              <a:buSzPts val="1300"/>
              <a:buFont typeface="Lato"/>
              <a:buChar char="■"/>
            </a:pPr>
            <a:r>
              <a:rPr lang="en-GB" sz="1300" u="sng">
                <a:solidFill>
                  <a:srgbClr val="9FC5E8"/>
                </a:solidFill>
                <a:latin typeface="Lato"/>
                <a:ea typeface="Lato"/>
                <a:cs typeface="Lato"/>
                <a:sym typeface="Lato"/>
                <a:hlinkClick r:id="rId7">
                  <a:extLst>
                    <a:ext uri="{A12FA001-AC4F-418D-AE19-62706E023703}">
                      <ahyp:hlinkClr val="tx"/>
                    </a:ext>
                  </a:extLst>
                </a:hlinkClick>
              </a:rPr>
              <a:t>[Google Drive (Docx) Link]</a:t>
            </a:r>
            <a:endParaRPr sz="1300">
              <a:solidFill>
                <a:srgbClr val="9FC5E8"/>
              </a:solidFill>
              <a:latin typeface="Lato"/>
              <a:ea typeface="Lato"/>
              <a:cs typeface="Lato"/>
              <a:sym typeface="Lato"/>
            </a:endParaRPr>
          </a:p>
          <a:p>
            <a:pPr indent="-311150" lvl="2" marL="1371600" rtl="0" algn="l">
              <a:spcBef>
                <a:spcPts val="0"/>
              </a:spcBef>
              <a:spcAft>
                <a:spcPts val="0"/>
              </a:spcAft>
              <a:buClr>
                <a:srgbClr val="9FC5E8"/>
              </a:buClr>
              <a:buSzPts val="1300"/>
              <a:buFont typeface="Lato"/>
              <a:buChar char="■"/>
            </a:pPr>
            <a:r>
              <a:rPr lang="en-GB" sz="1300" u="sng">
                <a:solidFill>
                  <a:srgbClr val="9FC5E8"/>
                </a:solidFill>
                <a:latin typeface="Lato"/>
                <a:ea typeface="Lato"/>
                <a:cs typeface="Lato"/>
                <a:sym typeface="Lato"/>
                <a:hlinkClick r:id="rId8">
                  <a:extLst>
                    <a:ext uri="{A12FA001-AC4F-418D-AE19-62706E023703}">
                      <ahyp:hlinkClr val="tx"/>
                    </a:ext>
                  </a:extLst>
                </a:hlinkClick>
              </a:rPr>
              <a:t>[GitHub (doc) Link]</a:t>
            </a:r>
            <a:endParaRPr sz="1300">
              <a:solidFill>
                <a:srgbClr val="9FC5E8"/>
              </a:solidFill>
              <a:latin typeface="Lato"/>
              <a:ea typeface="Lato"/>
              <a:cs typeface="Lato"/>
              <a:sym typeface="Lato"/>
            </a:endParaRPr>
          </a:p>
          <a:p>
            <a:pPr indent="-311150" lvl="1" marL="9144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Unit 5: Testing Plan</a:t>
            </a:r>
            <a:endParaRPr sz="1300">
              <a:solidFill>
                <a:schemeClr val="lt1"/>
              </a:solidFill>
              <a:latin typeface="Lato"/>
              <a:ea typeface="Lato"/>
              <a:cs typeface="Lato"/>
              <a:sym typeface="Lato"/>
            </a:endParaRPr>
          </a:p>
          <a:p>
            <a:pPr indent="-311150" lvl="2" marL="1371600" rtl="0" algn="l">
              <a:spcBef>
                <a:spcPts val="0"/>
              </a:spcBef>
              <a:spcAft>
                <a:spcPts val="0"/>
              </a:spcAft>
              <a:buClr>
                <a:srgbClr val="9FC5E8"/>
              </a:buClr>
              <a:buSzPts val="1300"/>
              <a:buFont typeface="Lato"/>
              <a:buChar char="■"/>
            </a:pPr>
            <a:r>
              <a:rPr lang="en-GB" sz="1300" u="sng">
                <a:solidFill>
                  <a:srgbClr val="9FC5E8"/>
                </a:solidFill>
                <a:latin typeface="Lato"/>
                <a:ea typeface="Lato"/>
                <a:cs typeface="Lato"/>
                <a:sym typeface="Lato"/>
                <a:hlinkClick r:id="rId9">
                  <a:extLst>
                    <a:ext uri="{A12FA001-AC4F-418D-AE19-62706E023703}">
                      <ahyp:hlinkClr val="tx"/>
                    </a:ext>
                  </a:extLst>
                </a:hlinkClick>
              </a:rPr>
              <a:t>[Google Drive (Docx) Link]</a:t>
            </a:r>
            <a:endParaRPr sz="1300">
              <a:solidFill>
                <a:srgbClr val="9FC5E8"/>
              </a:solidFill>
              <a:latin typeface="Lato"/>
              <a:ea typeface="Lato"/>
              <a:cs typeface="Lato"/>
              <a:sym typeface="Lato"/>
            </a:endParaRPr>
          </a:p>
          <a:p>
            <a:pPr indent="-311150" lvl="2" marL="1371600" rtl="0" algn="l">
              <a:spcBef>
                <a:spcPts val="0"/>
              </a:spcBef>
              <a:spcAft>
                <a:spcPts val="0"/>
              </a:spcAft>
              <a:buClr>
                <a:srgbClr val="9FC5E8"/>
              </a:buClr>
              <a:buSzPts val="1300"/>
              <a:buFont typeface="Lato"/>
              <a:buChar char="■"/>
            </a:pPr>
            <a:r>
              <a:rPr lang="en-GB" sz="1300" u="sng">
                <a:solidFill>
                  <a:srgbClr val="9FC5E8"/>
                </a:solidFill>
                <a:latin typeface="Lato"/>
                <a:ea typeface="Lato"/>
                <a:cs typeface="Lato"/>
                <a:sym typeface="Lato"/>
                <a:hlinkClick r:id="rId10">
                  <a:extLst>
                    <a:ext uri="{A12FA001-AC4F-418D-AE19-62706E023703}">
                      <ahyp:hlinkClr val="tx"/>
                    </a:ext>
                  </a:extLst>
                </a:hlinkClick>
              </a:rPr>
              <a:t>[GitHub (doc) Link]</a:t>
            </a:r>
            <a:endParaRPr sz="1300">
              <a:solidFill>
                <a:srgbClr val="9FC5E8"/>
              </a:solidFill>
              <a:latin typeface="Lato"/>
              <a:ea typeface="Lato"/>
              <a:cs typeface="Lato"/>
              <a:sym typeface="Lato"/>
            </a:endParaRPr>
          </a:p>
          <a:p>
            <a:pPr indent="-311150" lvl="1" marL="9144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Unit 6: Phase 2 Source Report Plan</a:t>
            </a:r>
            <a:endParaRPr sz="1300">
              <a:solidFill>
                <a:schemeClr val="lt1"/>
              </a:solidFill>
              <a:latin typeface="Lato"/>
              <a:ea typeface="Lato"/>
              <a:cs typeface="Lato"/>
              <a:sym typeface="Lato"/>
            </a:endParaRPr>
          </a:p>
          <a:p>
            <a:pPr indent="-311150" lvl="2" marL="1371600" rtl="0" algn="l">
              <a:spcBef>
                <a:spcPts val="0"/>
              </a:spcBef>
              <a:spcAft>
                <a:spcPts val="0"/>
              </a:spcAft>
              <a:buClr>
                <a:srgbClr val="9FC5E8"/>
              </a:buClr>
              <a:buSzPts val="1300"/>
              <a:buFont typeface="Lato"/>
              <a:buChar char="■"/>
            </a:pPr>
            <a:r>
              <a:rPr lang="en-GB" sz="1300" u="sng">
                <a:solidFill>
                  <a:srgbClr val="9FC5E8"/>
                </a:solidFill>
                <a:latin typeface="Lato"/>
                <a:ea typeface="Lato"/>
                <a:cs typeface="Lato"/>
                <a:sym typeface="Lato"/>
                <a:hlinkClick r:id="rId11">
                  <a:extLst>
                    <a:ext uri="{A12FA001-AC4F-418D-AE19-62706E023703}">
                      <ahyp:hlinkClr val="tx"/>
                    </a:ext>
                  </a:extLst>
                </a:hlinkClick>
              </a:rPr>
              <a:t>[Google Drive (Docx) Link]</a:t>
            </a:r>
            <a:endParaRPr sz="1300">
              <a:solidFill>
                <a:srgbClr val="9FC5E8"/>
              </a:solidFill>
              <a:latin typeface="Lato"/>
              <a:ea typeface="Lato"/>
              <a:cs typeface="Lato"/>
              <a:sym typeface="Lato"/>
            </a:endParaRPr>
          </a:p>
          <a:p>
            <a:pPr indent="-311150" lvl="2" marL="1371600" rtl="0" algn="l">
              <a:spcBef>
                <a:spcPts val="0"/>
              </a:spcBef>
              <a:spcAft>
                <a:spcPts val="0"/>
              </a:spcAft>
              <a:buClr>
                <a:srgbClr val="9FC5E8"/>
              </a:buClr>
              <a:buSzPts val="1300"/>
              <a:buFont typeface="Lato"/>
              <a:buChar char="■"/>
            </a:pPr>
            <a:r>
              <a:rPr lang="en-GB" sz="1300" u="sng">
                <a:solidFill>
                  <a:srgbClr val="9FC5E8"/>
                </a:solidFill>
                <a:latin typeface="Lato"/>
                <a:ea typeface="Lato"/>
                <a:cs typeface="Lato"/>
                <a:sym typeface="Lato"/>
                <a:hlinkClick r:id="rId12">
                  <a:extLst>
                    <a:ext uri="{A12FA001-AC4F-418D-AE19-62706E023703}">
                      <ahyp:hlinkClr val="tx"/>
                    </a:ext>
                  </a:extLst>
                </a:hlinkClick>
              </a:rPr>
              <a:t>[GitHub (doc) Link]</a:t>
            </a:r>
            <a:endParaRPr sz="1300">
              <a:solidFill>
                <a:srgbClr val="9FC5E8"/>
              </a:solidFill>
              <a:latin typeface="Lato"/>
              <a:ea typeface="Lato"/>
              <a:cs typeface="Lato"/>
              <a:sym typeface="Lato"/>
            </a:endParaRPr>
          </a:p>
          <a:p>
            <a:pPr indent="-311150" lvl="1" marL="9144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Unit 7: User Guide</a:t>
            </a:r>
            <a:endParaRPr sz="1300">
              <a:solidFill>
                <a:schemeClr val="lt1"/>
              </a:solidFill>
              <a:latin typeface="Lato"/>
              <a:ea typeface="Lato"/>
              <a:cs typeface="Lato"/>
              <a:sym typeface="Lato"/>
            </a:endParaRPr>
          </a:p>
          <a:p>
            <a:pPr indent="-311150" lvl="2" marL="1371600" rtl="0" algn="l">
              <a:spcBef>
                <a:spcPts val="0"/>
              </a:spcBef>
              <a:spcAft>
                <a:spcPts val="0"/>
              </a:spcAft>
              <a:buClr>
                <a:srgbClr val="9FC5E8"/>
              </a:buClr>
              <a:buSzPts val="1300"/>
              <a:buFont typeface="Lato"/>
              <a:buChar char="■"/>
            </a:pPr>
            <a:r>
              <a:rPr lang="en-GB" sz="1300" u="sng">
                <a:solidFill>
                  <a:srgbClr val="9FC5E8"/>
                </a:solidFill>
                <a:latin typeface="Lato"/>
                <a:ea typeface="Lato"/>
                <a:cs typeface="Lato"/>
                <a:sym typeface="Lato"/>
                <a:hlinkClick r:id="rId13">
                  <a:extLst>
                    <a:ext uri="{A12FA001-AC4F-418D-AE19-62706E023703}">
                      <ahyp:hlinkClr val="tx"/>
                    </a:ext>
                  </a:extLst>
                </a:hlinkClick>
              </a:rPr>
              <a:t>[Google Drive (Docx) Link]</a:t>
            </a:r>
            <a:endParaRPr sz="1300">
              <a:solidFill>
                <a:srgbClr val="9FC5E8"/>
              </a:solidFill>
              <a:latin typeface="Lato"/>
              <a:ea typeface="Lato"/>
              <a:cs typeface="Lato"/>
              <a:sym typeface="Lato"/>
            </a:endParaRPr>
          </a:p>
          <a:p>
            <a:pPr indent="-311150" lvl="2" marL="1371600" rtl="0" algn="l">
              <a:spcBef>
                <a:spcPts val="0"/>
              </a:spcBef>
              <a:spcAft>
                <a:spcPts val="0"/>
              </a:spcAft>
              <a:buClr>
                <a:srgbClr val="9FC5E8"/>
              </a:buClr>
              <a:buSzPts val="1300"/>
              <a:buFont typeface="Lato"/>
              <a:buChar char="■"/>
            </a:pPr>
            <a:r>
              <a:rPr lang="en-GB" sz="1300" u="sng">
                <a:solidFill>
                  <a:srgbClr val="9FC5E8"/>
                </a:solidFill>
                <a:latin typeface="Lato"/>
                <a:ea typeface="Lato"/>
                <a:cs typeface="Lato"/>
                <a:sym typeface="Lato"/>
                <a:hlinkClick r:id="rId14">
                  <a:extLst>
                    <a:ext uri="{A12FA001-AC4F-418D-AE19-62706E023703}">
                      <ahyp:hlinkClr val="tx"/>
                    </a:ext>
                  </a:extLst>
                </a:hlinkClick>
              </a:rPr>
              <a:t>[GitHub (doc) Link]</a:t>
            </a:r>
            <a:endParaRPr sz="1300">
              <a:solidFill>
                <a:srgbClr val="9FC5E8"/>
              </a:solidFill>
              <a:latin typeface="Lato"/>
              <a:ea typeface="Lato"/>
              <a:cs typeface="Lato"/>
              <a:sym typeface="Lato"/>
            </a:endParaRPr>
          </a:p>
          <a:p>
            <a:pPr indent="-311150" lvl="1" marL="9144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Unit 8: Deployment Report</a:t>
            </a:r>
            <a:endParaRPr sz="1300">
              <a:solidFill>
                <a:schemeClr val="lt1"/>
              </a:solidFill>
              <a:latin typeface="Lato"/>
              <a:ea typeface="Lato"/>
              <a:cs typeface="Lato"/>
              <a:sym typeface="Lato"/>
            </a:endParaRPr>
          </a:p>
          <a:p>
            <a:pPr indent="-311150" lvl="2" marL="1371600" rtl="0" algn="l">
              <a:spcBef>
                <a:spcPts val="0"/>
              </a:spcBef>
              <a:spcAft>
                <a:spcPts val="0"/>
              </a:spcAft>
              <a:buClr>
                <a:srgbClr val="9FC5E8"/>
              </a:buClr>
              <a:buSzPts val="1300"/>
              <a:buFont typeface="Lato"/>
              <a:buChar char="■"/>
            </a:pPr>
            <a:r>
              <a:rPr lang="en-GB" sz="1300" u="sng">
                <a:solidFill>
                  <a:srgbClr val="9FC5E8"/>
                </a:solidFill>
                <a:latin typeface="Lato"/>
                <a:ea typeface="Lato"/>
                <a:cs typeface="Lato"/>
                <a:sym typeface="Lato"/>
                <a:hlinkClick r:id="rId15">
                  <a:extLst>
                    <a:ext uri="{A12FA001-AC4F-418D-AE19-62706E023703}">
                      <ahyp:hlinkClr val="tx"/>
                    </a:ext>
                  </a:extLst>
                </a:hlinkClick>
              </a:rPr>
              <a:t>[Google Drive (Docx) Link]</a:t>
            </a:r>
            <a:endParaRPr sz="1300">
              <a:solidFill>
                <a:srgbClr val="9FC5E8"/>
              </a:solidFill>
              <a:latin typeface="Lato"/>
              <a:ea typeface="Lato"/>
              <a:cs typeface="Lato"/>
              <a:sym typeface="Lato"/>
            </a:endParaRPr>
          </a:p>
          <a:p>
            <a:pPr indent="0" lvl="0" marL="0" rtl="0" algn="l">
              <a:spcBef>
                <a:spcPts val="1600"/>
              </a:spcBef>
              <a:spcAft>
                <a:spcPts val="0"/>
              </a:spcAft>
              <a:buNone/>
            </a:pPr>
            <a:r>
              <a:t/>
            </a:r>
            <a:endParaRPr sz="1300">
              <a:solidFill>
                <a:schemeClr val="lt1"/>
              </a:solidFill>
              <a:latin typeface="Lato"/>
              <a:ea typeface="Lato"/>
              <a:cs typeface="Lato"/>
              <a:sym typeface="Lato"/>
            </a:endParaRPr>
          </a:p>
        </p:txBody>
      </p:sp>
      <p:sp>
        <p:nvSpPr>
          <p:cNvPr id="262" name="Google Shape;262;p20"/>
          <p:cNvSpPr txBox="1"/>
          <p:nvPr/>
        </p:nvSpPr>
        <p:spPr>
          <a:xfrm>
            <a:off x="238575" y="2494825"/>
            <a:ext cx="23208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Lato"/>
                <a:ea typeface="Lato"/>
                <a:cs typeface="Lato"/>
                <a:sym typeface="Lato"/>
              </a:rPr>
              <a:t>Figure: This image below </a:t>
            </a:r>
            <a:r>
              <a:rPr lang="en-GB" sz="1000">
                <a:solidFill>
                  <a:schemeClr val="lt1"/>
                </a:solidFill>
                <a:latin typeface="Lato"/>
                <a:ea typeface="Lato"/>
                <a:cs typeface="Lato"/>
                <a:sym typeface="Lato"/>
              </a:rPr>
              <a:t>represents</a:t>
            </a:r>
            <a:r>
              <a:rPr lang="en-GB" sz="1000">
                <a:solidFill>
                  <a:schemeClr val="lt1"/>
                </a:solidFill>
                <a:latin typeface="Lato"/>
                <a:ea typeface="Lato"/>
                <a:cs typeface="Lato"/>
                <a:sym typeface="Lato"/>
              </a:rPr>
              <a:t> the plans for our team using </a:t>
            </a:r>
            <a:r>
              <a:rPr lang="en-GB" sz="1000">
                <a:solidFill>
                  <a:schemeClr val="lt1"/>
                </a:solidFill>
                <a:latin typeface="Lato"/>
                <a:ea typeface="Lato"/>
                <a:cs typeface="Lato"/>
                <a:sym typeface="Lato"/>
              </a:rPr>
              <a:t>the</a:t>
            </a:r>
            <a:r>
              <a:rPr lang="en-GB" sz="1000">
                <a:solidFill>
                  <a:schemeClr val="lt1"/>
                </a:solidFill>
                <a:latin typeface="Lato"/>
                <a:ea typeface="Lato"/>
                <a:cs typeface="Lato"/>
                <a:sym typeface="Lato"/>
              </a:rPr>
              <a:t> SDLC waterfall method</a:t>
            </a:r>
            <a:endParaRPr sz="1000">
              <a:solidFill>
                <a:schemeClr val="lt1"/>
              </a:solidFill>
              <a:latin typeface="Lato"/>
              <a:ea typeface="Lato"/>
              <a:cs typeface="Lato"/>
              <a:sym typeface="Lato"/>
            </a:endParaRPr>
          </a:p>
        </p:txBody>
      </p:sp>
      <p:pic>
        <p:nvPicPr>
          <p:cNvPr id="263" name="Google Shape;263;p20"/>
          <p:cNvPicPr preferRelativeResize="0"/>
          <p:nvPr/>
        </p:nvPicPr>
        <p:blipFill>
          <a:blip r:embed="rId16">
            <a:alphaModFix/>
          </a:blip>
          <a:stretch>
            <a:fillRect/>
          </a:stretch>
        </p:blipFill>
        <p:spPr>
          <a:xfrm>
            <a:off x="238575" y="3150450"/>
            <a:ext cx="2166400" cy="1298450"/>
          </a:xfrm>
          <a:prstGeom prst="rect">
            <a:avLst/>
          </a:prstGeom>
          <a:noFill/>
          <a:ln>
            <a:noFill/>
          </a:ln>
        </p:spPr>
      </p:pic>
      <p:pic>
        <p:nvPicPr>
          <p:cNvPr id="264" name="Google Shape;264;p20" title="Project Plan Audio Victoria Lee.mp3">
            <a:hlinkClick r:id="rId17"/>
          </p:cNvPr>
          <p:cNvPicPr preferRelativeResize="0"/>
          <p:nvPr/>
        </p:nvPicPr>
        <p:blipFill>
          <a:blip r:embed="rId18">
            <a:alphaModFix/>
          </a:blip>
          <a:stretch>
            <a:fillRect/>
          </a:stretch>
        </p:blipFill>
        <p:spPr>
          <a:xfrm>
            <a:off x="7513150" y="533600"/>
            <a:ext cx="457200" cy="45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Requirements  and System Specification</a:t>
            </a:r>
            <a:endParaRPr/>
          </a:p>
        </p:txBody>
      </p:sp>
      <p:sp>
        <p:nvSpPr>
          <p:cNvPr id="270" name="Google Shape;270;p21"/>
          <p:cNvSpPr txBox="1"/>
          <p:nvPr>
            <p:ph idx="1" type="body"/>
          </p:nvPr>
        </p:nvSpPr>
        <p:spPr>
          <a:xfrm>
            <a:off x="1226900" y="952350"/>
            <a:ext cx="4897200" cy="4065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000"/>
              <a:t>Functional </a:t>
            </a:r>
            <a:r>
              <a:rPr b="1" lang="en-GB" sz="1000"/>
              <a:t>Requirements</a:t>
            </a:r>
            <a:endParaRPr b="1" sz="1000"/>
          </a:p>
          <a:p>
            <a:pPr indent="-292100" lvl="0" marL="457200" rtl="0" algn="l">
              <a:lnSpc>
                <a:spcPct val="100000"/>
              </a:lnSpc>
              <a:spcBef>
                <a:spcPts val="0"/>
              </a:spcBef>
              <a:spcAft>
                <a:spcPts val="0"/>
              </a:spcAft>
              <a:buSzPts val="1000"/>
              <a:buAutoNum type="arabicPeriod"/>
            </a:pPr>
            <a:r>
              <a:rPr lang="en-GB" sz="1000"/>
              <a:t>Main Menu Navigation:</a:t>
            </a:r>
            <a:br>
              <a:rPr lang="en-GB" sz="1000"/>
            </a:br>
            <a:r>
              <a:rPr lang="en-GB" sz="1000"/>
              <a:t>Users will be able to easily navigate the main menu and select any game to play.</a:t>
            </a:r>
            <a:endParaRPr sz="1000"/>
          </a:p>
          <a:p>
            <a:pPr indent="-292100" lvl="0" marL="457200" rtl="0" algn="l">
              <a:lnSpc>
                <a:spcPct val="100000"/>
              </a:lnSpc>
              <a:spcBef>
                <a:spcPts val="0"/>
              </a:spcBef>
              <a:spcAft>
                <a:spcPts val="0"/>
              </a:spcAft>
              <a:buSzPts val="1000"/>
              <a:buAutoNum type="arabicPeriod"/>
            </a:pPr>
            <a:r>
              <a:rPr lang="en-GB" sz="1000"/>
              <a:t>Session Control:</a:t>
            </a:r>
            <a:br>
              <a:rPr lang="en-GB" sz="1000"/>
            </a:br>
            <a:r>
              <a:rPr lang="en-GB" sz="1000"/>
              <a:t>Users will be able to restart the game, return to the main menu, or exit after each session.</a:t>
            </a:r>
            <a:endParaRPr sz="1000"/>
          </a:p>
          <a:p>
            <a:pPr indent="-292100" lvl="0" marL="457200" rtl="0" algn="l">
              <a:lnSpc>
                <a:spcPct val="100000"/>
              </a:lnSpc>
              <a:spcBef>
                <a:spcPts val="0"/>
              </a:spcBef>
              <a:spcAft>
                <a:spcPts val="0"/>
              </a:spcAft>
              <a:buSzPts val="1000"/>
              <a:buAutoNum type="arabicPeriod"/>
            </a:pPr>
            <a:r>
              <a:rPr lang="en-GB" sz="1000"/>
              <a:t>Outcome Tracking:</a:t>
            </a:r>
            <a:br>
              <a:rPr lang="en-GB" sz="1000"/>
            </a:br>
            <a:r>
              <a:rPr lang="en-GB" sz="1000"/>
              <a:t>The system must track and display game outcomes, including winners, losers, ties, scores, and remaining lives.</a:t>
            </a:r>
            <a:endParaRPr sz="1000"/>
          </a:p>
          <a:p>
            <a:pPr indent="0" lvl="0" marL="0" rtl="0" algn="l">
              <a:lnSpc>
                <a:spcPct val="100000"/>
              </a:lnSpc>
              <a:spcBef>
                <a:spcPts val="0"/>
              </a:spcBef>
              <a:spcAft>
                <a:spcPts val="0"/>
              </a:spcAft>
              <a:buNone/>
            </a:pPr>
            <a:r>
              <a:rPr b="1" lang="en-GB" sz="1000"/>
              <a:t>Non-Functional Requirements</a:t>
            </a:r>
            <a:endParaRPr b="1" sz="1000"/>
          </a:p>
          <a:p>
            <a:pPr indent="-292100" lvl="0" marL="457200" rtl="0" algn="l">
              <a:lnSpc>
                <a:spcPct val="100000"/>
              </a:lnSpc>
              <a:spcBef>
                <a:spcPts val="0"/>
              </a:spcBef>
              <a:spcAft>
                <a:spcPts val="0"/>
              </a:spcAft>
              <a:buSzPts val="1000"/>
              <a:buAutoNum type="arabicPeriod"/>
            </a:pPr>
            <a:r>
              <a:rPr lang="en-GB" sz="1000"/>
              <a:t>Performance:</a:t>
            </a:r>
            <a:br>
              <a:rPr lang="en-GB" sz="1000"/>
            </a:br>
            <a:r>
              <a:rPr lang="en-GB" sz="1000"/>
              <a:t>Games must load within 3 seconds and run smoothly without noticeable lag.</a:t>
            </a:r>
            <a:endParaRPr sz="1000"/>
          </a:p>
          <a:p>
            <a:pPr indent="-292100" lvl="0" marL="457200" rtl="0" algn="l">
              <a:lnSpc>
                <a:spcPct val="100000"/>
              </a:lnSpc>
              <a:spcBef>
                <a:spcPts val="0"/>
              </a:spcBef>
              <a:spcAft>
                <a:spcPts val="0"/>
              </a:spcAft>
              <a:buSzPts val="1000"/>
              <a:buAutoNum type="arabicPeriod"/>
            </a:pPr>
            <a:r>
              <a:rPr lang="en-GB" sz="1000"/>
              <a:t>Usability:</a:t>
            </a:r>
            <a:br>
              <a:rPr lang="en-GB" sz="1000"/>
            </a:br>
            <a:r>
              <a:rPr lang="en-GB" sz="1000"/>
              <a:t>The interface should be intuitive and user-friendly, accessible to users of all ages.</a:t>
            </a:r>
            <a:endParaRPr sz="1000"/>
          </a:p>
          <a:p>
            <a:pPr indent="-292100" lvl="0" marL="457200" rtl="0" algn="l">
              <a:lnSpc>
                <a:spcPct val="100000"/>
              </a:lnSpc>
              <a:spcBef>
                <a:spcPts val="0"/>
              </a:spcBef>
              <a:spcAft>
                <a:spcPts val="0"/>
              </a:spcAft>
              <a:buSzPts val="1000"/>
              <a:buAutoNum type="arabicPeriod"/>
            </a:pPr>
            <a:r>
              <a:rPr lang="en-GB" sz="1000"/>
              <a:t>Reliability:</a:t>
            </a:r>
            <a:br>
              <a:rPr lang="en-GB" sz="1000"/>
            </a:br>
            <a:r>
              <a:rPr lang="en-GB" sz="1000"/>
              <a:t>The system must handle all expected inputs and edge cases reliably, with no crashes.</a:t>
            </a:r>
            <a:endParaRPr sz="1000"/>
          </a:p>
          <a:p>
            <a:pPr indent="0" lvl="0" marL="0" rtl="0" algn="l">
              <a:lnSpc>
                <a:spcPct val="100000"/>
              </a:lnSpc>
              <a:spcBef>
                <a:spcPts val="0"/>
              </a:spcBef>
              <a:spcAft>
                <a:spcPts val="0"/>
              </a:spcAft>
              <a:buNone/>
            </a:pPr>
            <a:r>
              <a:rPr lang="en-GB" sz="1000" u="sng">
                <a:solidFill>
                  <a:srgbClr val="9FC5E8"/>
                </a:solidFill>
                <a:hlinkClick r:id="rId3">
                  <a:extLst>
                    <a:ext uri="{A12FA001-AC4F-418D-AE19-62706E023703}">
                      <ahyp:hlinkClr val="tx"/>
                    </a:ext>
                  </a:extLst>
                </a:hlinkClick>
              </a:rPr>
              <a:t>[Functional/Non-Functional Requirements Link Here]</a:t>
            </a:r>
            <a:endParaRPr sz="1000">
              <a:solidFill>
                <a:srgbClr val="9FC5E8"/>
              </a:solidFill>
            </a:endParaRPr>
          </a:p>
          <a:p>
            <a:pPr indent="-292100" lvl="0" marL="457200" rtl="0" algn="l">
              <a:spcBef>
                <a:spcPts val="0"/>
              </a:spcBef>
              <a:spcAft>
                <a:spcPts val="0"/>
              </a:spcAft>
              <a:buSzPts val="1000"/>
              <a:buChar char="●"/>
            </a:pPr>
            <a:r>
              <a:rPr b="1" lang="en-GB" sz="1000"/>
              <a:t>User Guide:</a:t>
            </a:r>
            <a:r>
              <a:rPr lang="en-GB" sz="1000"/>
              <a:t> </a:t>
            </a:r>
            <a:r>
              <a:rPr lang="en-GB" sz="1000" u="sng">
                <a:solidFill>
                  <a:srgbClr val="9FC5E8"/>
                </a:solidFill>
                <a:hlinkClick r:id="rId4">
                  <a:extLst>
                    <a:ext uri="{A12FA001-AC4F-418D-AE19-62706E023703}">
                      <ahyp:hlinkClr val="tx"/>
                    </a:ext>
                  </a:extLst>
                </a:hlinkClick>
              </a:rPr>
              <a:t>[Google Drive (Docx) Link]</a:t>
            </a:r>
            <a:r>
              <a:rPr lang="en-GB" sz="1000"/>
              <a:t>   </a:t>
            </a:r>
            <a:r>
              <a:rPr lang="en-GB" sz="1000" u="sng">
                <a:solidFill>
                  <a:srgbClr val="9FC5E8"/>
                </a:solidFill>
                <a:hlinkClick r:id="rId5">
                  <a:extLst>
                    <a:ext uri="{A12FA001-AC4F-418D-AE19-62706E023703}">
                      <ahyp:hlinkClr val="tx"/>
                    </a:ext>
                  </a:extLst>
                </a:hlinkClick>
              </a:rPr>
              <a:t>[GitHub (doc) Link]</a:t>
            </a:r>
            <a:r>
              <a:rPr lang="en-GB" sz="1000"/>
              <a:t> </a:t>
            </a:r>
            <a:endParaRPr sz="1000"/>
          </a:p>
          <a:p>
            <a:pPr indent="-292100" lvl="0" marL="457200" rtl="0" algn="l">
              <a:spcBef>
                <a:spcPts val="0"/>
              </a:spcBef>
              <a:spcAft>
                <a:spcPts val="0"/>
              </a:spcAft>
              <a:buSzPts val="1000"/>
              <a:buChar char="●"/>
            </a:pPr>
            <a:r>
              <a:rPr b="1" lang="en-GB" sz="1000"/>
              <a:t>Unit 6: </a:t>
            </a:r>
            <a:r>
              <a:rPr lang="en-GB" sz="1000"/>
              <a:t> </a:t>
            </a:r>
            <a:r>
              <a:rPr lang="en-GB" sz="1000" u="sng">
                <a:solidFill>
                  <a:srgbClr val="9FC5E8"/>
                </a:solidFill>
                <a:hlinkClick r:id="rId6">
                  <a:extLst>
                    <a:ext uri="{A12FA001-AC4F-418D-AE19-62706E023703}">
                      <ahyp:hlinkClr val="tx"/>
                    </a:ext>
                  </a:extLst>
                </a:hlinkClick>
              </a:rPr>
              <a:t>[Google Drive (Docx) Link]</a:t>
            </a:r>
            <a:r>
              <a:rPr lang="en-GB" sz="1000"/>
              <a:t>  </a:t>
            </a:r>
            <a:r>
              <a:rPr lang="en-GB" sz="1000" u="sng">
                <a:solidFill>
                  <a:srgbClr val="9FC5E8"/>
                </a:solidFill>
                <a:hlinkClick r:id="rId7">
                  <a:extLst>
                    <a:ext uri="{A12FA001-AC4F-418D-AE19-62706E023703}">
                      <ahyp:hlinkClr val="tx"/>
                    </a:ext>
                  </a:extLst>
                </a:hlinkClick>
              </a:rPr>
              <a:t>[GitHub (doc) Link]</a:t>
            </a:r>
            <a:endParaRPr sz="1000"/>
          </a:p>
          <a:p>
            <a:pPr indent="-292100" lvl="0" marL="457200" rtl="0" algn="l">
              <a:spcBef>
                <a:spcPts val="0"/>
              </a:spcBef>
              <a:spcAft>
                <a:spcPts val="0"/>
              </a:spcAft>
              <a:buSzPts val="1000"/>
              <a:buChar char="●"/>
            </a:pPr>
            <a:r>
              <a:rPr lang="en-GB" sz="1000"/>
              <a:t>Note: Please, Refer to User Guide / Unit 6 to help set up  System Requirements and System! (Images to the Right!)</a:t>
            </a:r>
            <a:endParaRPr sz="1200"/>
          </a:p>
          <a:p>
            <a:pPr indent="0" lvl="0" marL="0" rtl="0" algn="l">
              <a:spcBef>
                <a:spcPts val="0"/>
              </a:spcBef>
              <a:spcAft>
                <a:spcPts val="1600"/>
              </a:spcAft>
              <a:buNone/>
            </a:pPr>
            <a:r>
              <a:t/>
            </a:r>
            <a:endParaRPr/>
          </a:p>
        </p:txBody>
      </p:sp>
      <p:sp>
        <p:nvSpPr>
          <p:cNvPr id="271" name="Google Shape;271;p21"/>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2" name="Google Shape;272;p21"/>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73" name="Google Shape;273;p21" title="Rev (1).mp3">
            <a:hlinkClick r:id="rId8"/>
          </p:cNvPr>
          <p:cNvPicPr preferRelativeResize="0"/>
          <p:nvPr/>
        </p:nvPicPr>
        <p:blipFill>
          <a:blip r:embed="rId9">
            <a:alphaModFix/>
          </a:blip>
          <a:stretch>
            <a:fillRect/>
          </a:stretch>
        </p:blipFill>
        <p:spPr>
          <a:xfrm>
            <a:off x="577100" y="2173725"/>
            <a:ext cx="457200" cy="457200"/>
          </a:xfrm>
          <a:prstGeom prst="rect">
            <a:avLst/>
          </a:prstGeom>
          <a:noFill/>
          <a:ln>
            <a:noFill/>
          </a:ln>
        </p:spPr>
      </p:pic>
      <p:pic>
        <p:nvPicPr>
          <p:cNvPr id="274" name="Google Shape;274;p21"/>
          <p:cNvPicPr preferRelativeResize="0"/>
          <p:nvPr/>
        </p:nvPicPr>
        <p:blipFill>
          <a:blip r:embed="rId10">
            <a:alphaModFix/>
          </a:blip>
          <a:stretch>
            <a:fillRect/>
          </a:stretch>
        </p:blipFill>
        <p:spPr>
          <a:xfrm>
            <a:off x="6205825" y="1024600"/>
            <a:ext cx="2804475" cy="1830275"/>
          </a:xfrm>
          <a:prstGeom prst="rect">
            <a:avLst/>
          </a:prstGeom>
          <a:noFill/>
          <a:ln>
            <a:noFill/>
          </a:ln>
        </p:spPr>
      </p:pic>
      <p:pic>
        <p:nvPicPr>
          <p:cNvPr id="275" name="Google Shape;275;p21"/>
          <p:cNvPicPr preferRelativeResize="0"/>
          <p:nvPr/>
        </p:nvPicPr>
        <p:blipFill>
          <a:blip r:embed="rId11">
            <a:alphaModFix/>
          </a:blip>
          <a:stretch>
            <a:fillRect/>
          </a:stretch>
        </p:blipFill>
        <p:spPr>
          <a:xfrm>
            <a:off x="6255350" y="2994500"/>
            <a:ext cx="2614698" cy="2023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2"/>
          <p:cNvSpPr txBox="1"/>
          <p:nvPr>
            <p:ph type="title"/>
          </p:nvPr>
        </p:nvSpPr>
        <p:spPr>
          <a:xfrm>
            <a:off x="1242475" y="29540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Design and User Guide</a:t>
            </a:r>
            <a:endParaRPr/>
          </a:p>
        </p:txBody>
      </p:sp>
      <p:sp>
        <p:nvSpPr>
          <p:cNvPr id="281" name="Google Shape;281;p22"/>
          <p:cNvSpPr txBox="1"/>
          <p:nvPr>
            <p:ph idx="2" type="body"/>
          </p:nvPr>
        </p:nvSpPr>
        <p:spPr>
          <a:xfrm>
            <a:off x="1206625" y="990950"/>
            <a:ext cx="4983000" cy="3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The Python Game Hub utilizes the Pygame library and is a desktop-based application. </a:t>
            </a:r>
            <a:endParaRPr>
              <a:latin typeface="Arial"/>
              <a:ea typeface="Arial"/>
              <a:cs typeface="Arial"/>
              <a:sym typeface="Arial"/>
            </a:endParaRPr>
          </a:p>
          <a:p>
            <a:pPr indent="-311150" lvl="0" marL="457200" rtl="0" algn="l">
              <a:spcBef>
                <a:spcPts val="1600"/>
              </a:spcBef>
              <a:spcAft>
                <a:spcPts val="0"/>
              </a:spcAft>
              <a:buSzPts val="1300"/>
              <a:buFont typeface="Arial"/>
              <a:buChar char="●"/>
            </a:pPr>
            <a:r>
              <a:rPr lang="en-GB">
                <a:latin typeface="Arial"/>
                <a:ea typeface="Arial"/>
                <a:cs typeface="Arial"/>
                <a:sym typeface="Arial"/>
              </a:rPr>
              <a:t>It features three </a:t>
            </a:r>
            <a:r>
              <a:rPr lang="en-GB">
                <a:latin typeface="Arial"/>
                <a:ea typeface="Arial"/>
                <a:cs typeface="Arial"/>
                <a:sym typeface="Arial"/>
              </a:rPr>
              <a:t>simple</a:t>
            </a:r>
            <a:r>
              <a:rPr lang="en-GB">
                <a:latin typeface="Arial"/>
                <a:ea typeface="Arial"/>
                <a:cs typeface="Arial"/>
                <a:sym typeface="Arial"/>
              </a:rPr>
              <a:t> games and an </a:t>
            </a:r>
            <a:r>
              <a:rPr lang="en-GB">
                <a:latin typeface="Arial"/>
                <a:ea typeface="Arial"/>
                <a:cs typeface="Arial"/>
                <a:sym typeface="Arial"/>
              </a:rPr>
              <a:t>information</a:t>
            </a:r>
            <a:r>
              <a:rPr lang="en-GB">
                <a:latin typeface="Arial"/>
                <a:ea typeface="Arial"/>
                <a:cs typeface="Arial"/>
                <a:sym typeface="Arial"/>
              </a:rPr>
              <a:t>: </a:t>
            </a:r>
            <a:endParaRPr>
              <a:latin typeface="Arial"/>
              <a:ea typeface="Arial"/>
              <a:cs typeface="Arial"/>
              <a:sym typeface="Arial"/>
            </a:endParaRPr>
          </a:p>
          <a:p>
            <a:pPr indent="-311150" lvl="1" marL="914400" rtl="0" algn="l">
              <a:spcBef>
                <a:spcPts val="0"/>
              </a:spcBef>
              <a:spcAft>
                <a:spcPts val="0"/>
              </a:spcAft>
              <a:buSzPts val="1300"/>
              <a:buFont typeface="Arial"/>
              <a:buChar char="○"/>
            </a:pPr>
            <a:r>
              <a:rPr lang="en-GB" sz="1300">
                <a:latin typeface="Arial"/>
                <a:ea typeface="Arial"/>
                <a:cs typeface="Arial"/>
                <a:sym typeface="Arial"/>
              </a:rPr>
              <a:t>Tic-Tac-Toe, Trivia, and Breakout (offline)</a:t>
            </a:r>
            <a:endParaRPr sz="1300">
              <a:latin typeface="Arial"/>
              <a:ea typeface="Arial"/>
              <a:cs typeface="Arial"/>
              <a:sym typeface="Arial"/>
            </a:endParaRPr>
          </a:p>
          <a:p>
            <a:pPr indent="-311150" lvl="1" marL="914400" rtl="0" algn="l">
              <a:spcBef>
                <a:spcPts val="0"/>
              </a:spcBef>
              <a:spcAft>
                <a:spcPts val="0"/>
              </a:spcAft>
              <a:buSzPts val="1300"/>
              <a:buFont typeface="Arial"/>
              <a:buChar char="○"/>
            </a:pPr>
            <a:r>
              <a:rPr lang="en-GB" sz="1300">
                <a:latin typeface="Arial"/>
                <a:ea typeface="Arial"/>
                <a:cs typeface="Arial"/>
                <a:sym typeface="Arial"/>
              </a:rPr>
              <a:t>Information (online, readme.md on GitHub Repo.)</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The major idea behind the project is its design that requires no installation or account setup, allowing it to be used in shared spaces such as schools and libraries. </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We aimed for a diverse audience during the project development.</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The low </a:t>
            </a:r>
            <a:r>
              <a:rPr lang="en-GB">
                <a:latin typeface="Arial"/>
                <a:ea typeface="Arial"/>
                <a:cs typeface="Arial"/>
                <a:sym typeface="Arial"/>
              </a:rPr>
              <a:t>maintenance</a:t>
            </a:r>
            <a:r>
              <a:rPr lang="en-GB">
                <a:latin typeface="Arial"/>
                <a:ea typeface="Arial"/>
                <a:cs typeface="Arial"/>
                <a:sym typeface="Arial"/>
              </a:rPr>
              <a:t> design allows for bug fixes and error checking without interrupting the user experience.</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The link below is the user guide for further information:</a:t>
            </a:r>
            <a:endParaRPr>
              <a:latin typeface="Arial"/>
              <a:ea typeface="Arial"/>
              <a:cs typeface="Arial"/>
              <a:sym typeface="Arial"/>
            </a:endParaRPr>
          </a:p>
          <a:p>
            <a:pPr indent="-311150" lvl="1" marL="914400" rtl="0" algn="l">
              <a:spcBef>
                <a:spcPts val="0"/>
              </a:spcBef>
              <a:spcAft>
                <a:spcPts val="0"/>
              </a:spcAft>
              <a:buSzPts val="1300"/>
              <a:buFont typeface="Arial"/>
              <a:buChar char="○"/>
            </a:pPr>
            <a:r>
              <a:rPr lang="en-GB" sz="1300" u="sng">
                <a:solidFill>
                  <a:schemeClr val="hlink"/>
                </a:solidFill>
                <a:latin typeface="Arial"/>
                <a:ea typeface="Arial"/>
                <a:cs typeface="Arial"/>
                <a:sym typeface="Arial"/>
                <a:hlinkClick r:id="rId3"/>
              </a:rPr>
              <a:t>[User Guide CMSC 495 Capstone Link Here]</a:t>
            </a:r>
            <a:endParaRPr sz="1300">
              <a:solidFill>
                <a:srgbClr val="3D85C6"/>
              </a:solidFill>
              <a:latin typeface="Arial"/>
              <a:ea typeface="Arial"/>
              <a:cs typeface="Arial"/>
              <a:sym typeface="Arial"/>
            </a:endParaRPr>
          </a:p>
        </p:txBody>
      </p:sp>
      <p:sp>
        <p:nvSpPr>
          <p:cNvPr id="282" name="Google Shape;282;p22"/>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3" name="Google Shape;283;p22"/>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84" name="Google Shape;284;p22" title="Project design-user guide.wav">
            <a:hlinkClick r:id="rId4"/>
          </p:cNvPr>
          <p:cNvPicPr preferRelativeResize="0"/>
          <p:nvPr/>
        </p:nvPicPr>
        <p:blipFill>
          <a:blip r:embed="rId5">
            <a:alphaModFix/>
          </a:blip>
          <a:stretch>
            <a:fillRect/>
          </a:stretch>
        </p:blipFill>
        <p:spPr>
          <a:xfrm>
            <a:off x="407500" y="4072950"/>
            <a:ext cx="457200" cy="457200"/>
          </a:xfrm>
          <a:prstGeom prst="rect">
            <a:avLst/>
          </a:prstGeom>
          <a:noFill/>
          <a:ln>
            <a:noFill/>
          </a:ln>
        </p:spPr>
      </p:pic>
      <p:pic>
        <p:nvPicPr>
          <p:cNvPr id="285" name="Google Shape;285;p22"/>
          <p:cNvPicPr preferRelativeResize="0"/>
          <p:nvPr/>
        </p:nvPicPr>
        <p:blipFill rotWithShape="1">
          <a:blip r:embed="rId6">
            <a:alphaModFix/>
          </a:blip>
          <a:srcRect b="17133" l="24825" r="31266" t="4379"/>
          <a:stretch/>
        </p:blipFill>
        <p:spPr>
          <a:xfrm>
            <a:off x="7975844" y="2705925"/>
            <a:ext cx="737931" cy="761100"/>
          </a:xfrm>
          <a:prstGeom prst="rect">
            <a:avLst/>
          </a:prstGeom>
          <a:noFill/>
          <a:ln>
            <a:noFill/>
          </a:ln>
        </p:spPr>
      </p:pic>
      <p:pic>
        <p:nvPicPr>
          <p:cNvPr id="286" name="Google Shape;286;p22"/>
          <p:cNvPicPr preferRelativeResize="0"/>
          <p:nvPr/>
        </p:nvPicPr>
        <p:blipFill rotWithShape="1">
          <a:blip r:embed="rId7">
            <a:alphaModFix/>
          </a:blip>
          <a:srcRect b="27692" l="26898" r="22177" t="7515"/>
          <a:stretch/>
        </p:blipFill>
        <p:spPr>
          <a:xfrm>
            <a:off x="7808450" y="4231675"/>
            <a:ext cx="1179700" cy="761097"/>
          </a:xfrm>
          <a:prstGeom prst="rect">
            <a:avLst/>
          </a:prstGeom>
          <a:noFill/>
          <a:ln>
            <a:noFill/>
          </a:ln>
        </p:spPr>
      </p:pic>
      <p:pic>
        <p:nvPicPr>
          <p:cNvPr id="287" name="Google Shape;287;p22"/>
          <p:cNvPicPr preferRelativeResize="0"/>
          <p:nvPr/>
        </p:nvPicPr>
        <p:blipFill rotWithShape="1">
          <a:blip r:embed="rId8">
            <a:alphaModFix/>
          </a:blip>
          <a:srcRect b="15868" l="31399" r="31068" t="12905"/>
          <a:stretch/>
        </p:blipFill>
        <p:spPr>
          <a:xfrm>
            <a:off x="6303100" y="2571753"/>
            <a:ext cx="1438050" cy="2398284"/>
          </a:xfrm>
          <a:prstGeom prst="rect">
            <a:avLst/>
          </a:prstGeom>
          <a:noFill/>
          <a:ln>
            <a:noFill/>
          </a:ln>
        </p:spPr>
      </p:pic>
      <p:pic>
        <p:nvPicPr>
          <p:cNvPr id="288" name="Google Shape;288;p22"/>
          <p:cNvPicPr preferRelativeResize="0"/>
          <p:nvPr/>
        </p:nvPicPr>
        <p:blipFill rotWithShape="1">
          <a:blip r:embed="rId9">
            <a:alphaModFix/>
          </a:blip>
          <a:srcRect b="48247" l="23219" r="6462" t="13690"/>
          <a:stretch/>
        </p:blipFill>
        <p:spPr>
          <a:xfrm>
            <a:off x="7808438" y="3553886"/>
            <a:ext cx="1251375" cy="590926"/>
          </a:xfrm>
          <a:prstGeom prst="rect">
            <a:avLst/>
          </a:prstGeom>
          <a:noFill/>
          <a:ln>
            <a:noFill/>
          </a:ln>
        </p:spPr>
      </p:pic>
      <p:pic>
        <p:nvPicPr>
          <p:cNvPr id="289" name="Google Shape;289;p22"/>
          <p:cNvPicPr preferRelativeResize="0"/>
          <p:nvPr/>
        </p:nvPicPr>
        <p:blipFill>
          <a:blip r:embed="rId10">
            <a:alphaModFix/>
          </a:blip>
          <a:stretch>
            <a:fillRect/>
          </a:stretch>
        </p:blipFill>
        <p:spPr>
          <a:xfrm>
            <a:off x="297154" y="2231300"/>
            <a:ext cx="796000" cy="955200"/>
          </a:xfrm>
          <a:prstGeom prst="rect">
            <a:avLst/>
          </a:prstGeom>
          <a:noFill/>
          <a:ln>
            <a:noFill/>
          </a:ln>
        </p:spPr>
      </p:pic>
      <p:pic>
        <p:nvPicPr>
          <p:cNvPr id="290" name="Google Shape;290;p22"/>
          <p:cNvPicPr preferRelativeResize="0"/>
          <p:nvPr/>
        </p:nvPicPr>
        <p:blipFill>
          <a:blip r:embed="rId11">
            <a:alphaModFix/>
          </a:blip>
          <a:stretch>
            <a:fillRect/>
          </a:stretch>
        </p:blipFill>
        <p:spPr>
          <a:xfrm>
            <a:off x="6839450" y="445475"/>
            <a:ext cx="1921775" cy="1808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3"/>
          <p:cNvSpPr txBox="1"/>
          <p:nvPr>
            <p:ph type="title"/>
          </p:nvPr>
        </p:nvSpPr>
        <p:spPr>
          <a:xfrm>
            <a:off x="1347050" y="2054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Evaluation, Test Plan, and Results:</a:t>
            </a:r>
            <a:endParaRPr/>
          </a:p>
        </p:txBody>
      </p:sp>
      <p:sp>
        <p:nvSpPr>
          <p:cNvPr id="296" name="Google Shape;296;p23"/>
          <p:cNvSpPr txBox="1"/>
          <p:nvPr>
            <p:ph idx="2" type="body"/>
          </p:nvPr>
        </p:nvSpPr>
        <p:spPr>
          <a:xfrm>
            <a:off x="1164500" y="934600"/>
            <a:ext cx="5276700" cy="571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000"/>
              <a:t>Finalized </a:t>
            </a:r>
            <a:r>
              <a:rPr lang="en-GB" sz="1000"/>
              <a:t>manual and automated test plans (includes GitHub Actions), </a:t>
            </a:r>
            <a:endParaRPr sz="1000"/>
          </a:p>
          <a:p>
            <a:pPr indent="0" lvl="0" marL="0" rtl="0" algn="ctr">
              <a:lnSpc>
                <a:spcPct val="100000"/>
              </a:lnSpc>
              <a:spcBef>
                <a:spcPts val="0"/>
              </a:spcBef>
              <a:spcAft>
                <a:spcPts val="0"/>
              </a:spcAft>
              <a:buNone/>
            </a:pPr>
            <a:r>
              <a:rPr lang="en-GB" sz="1000"/>
              <a:t>we were able to identify and fix all major issues before deployment and passed the tests. </a:t>
            </a:r>
            <a:endParaRPr sz="1000">
              <a:latin typeface="Arial"/>
              <a:ea typeface="Arial"/>
              <a:cs typeface="Arial"/>
              <a:sym typeface="Arial"/>
            </a:endParaRPr>
          </a:p>
        </p:txBody>
      </p:sp>
      <p:grpSp>
        <p:nvGrpSpPr>
          <p:cNvPr id="297" name="Google Shape;297;p23"/>
          <p:cNvGrpSpPr/>
          <p:nvPr/>
        </p:nvGrpSpPr>
        <p:grpSpPr>
          <a:xfrm>
            <a:off x="6587162" y="1506406"/>
            <a:ext cx="2407541" cy="1912550"/>
            <a:chOff x="3553042" y="1657806"/>
            <a:chExt cx="3461100" cy="2671532"/>
          </a:xfrm>
        </p:grpSpPr>
        <p:sp>
          <p:nvSpPr>
            <p:cNvPr id="298" name="Google Shape;298;p23"/>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3"/>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3"/>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3"/>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23"/>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7" name="Google Shape;307;p23"/>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8" name="Google Shape;308;p23"/>
          <p:cNvSpPr txBox="1"/>
          <p:nvPr/>
        </p:nvSpPr>
        <p:spPr>
          <a:xfrm>
            <a:off x="267600" y="1470800"/>
            <a:ext cx="5886900" cy="4170000"/>
          </a:xfrm>
          <a:prstGeom prst="rect">
            <a:avLst/>
          </a:prstGeom>
          <a:noFill/>
          <a:ln>
            <a:noFill/>
          </a:ln>
        </p:spPr>
        <p:txBody>
          <a:bodyPr anchorCtr="0" anchor="t" bIns="91425" lIns="91425" spcFirstLastPara="1" rIns="91425" wrap="square" tIns="91425">
            <a:noAutofit/>
          </a:bodyPr>
          <a:lstStyle/>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Unit 4: Phase 1 Source Report Plan</a:t>
            </a:r>
            <a:endParaRPr b="1" sz="800">
              <a:solidFill>
                <a:schemeClr val="lt1"/>
              </a:solidFill>
              <a:latin typeface="Lato"/>
              <a:ea typeface="Lato"/>
              <a:cs typeface="Lato"/>
              <a:sym typeface="Lato"/>
            </a:endParaRPr>
          </a:p>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Tests:</a:t>
            </a:r>
            <a:r>
              <a:rPr lang="en-GB" sz="800">
                <a:solidFill>
                  <a:schemeClr val="lt1"/>
                </a:solidFill>
                <a:latin typeface="Lato"/>
                <a:ea typeface="Lato"/>
                <a:cs typeface="Lato"/>
                <a:sym typeface="Lato"/>
              </a:rPr>
              <a:t> 13 unit tests (old test.py, main branch) – no GitHub Actions.</a:t>
            </a:r>
            <a:endParaRPr sz="800">
              <a:solidFill>
                <a:schemeClr val="lt1"/>
              </a:solidFill>
              <a:latin typeface="Lato"/>
              <a:ea typeface="Lato"/>
              <a:cs typeface="Lato"/>
              <a:sym typeface="Lato"/>
            </a:endParaRPr>
          </a:p>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Overview:</a:t>
            </a:r>
            <a:r>
              <a:rPr lang="en-GB" sz="800">
                <a:solidFill>
                  <a:schemeClr val="lt1"/>
                </a:solidFill>
                <a:latin typeface="Lato"/>
                <a:ea typeface="Lato"/>
                <a:cs typeface="Lato"/>
                <a:sym typeface="Lato"/>
              </a:rPr>
              <a:t> Covers early development and core game implementations (Mainmenu, TicTacToe, Breakout, Trivia).</a:t>
            </a:r>
            <a:endParaRPr sz="800">
              <a:solidFill>
                <a:schemeClr val="lt1"/>
              </a:solidFill>
              <a:latin typeface="Lato"/>
              <a:ea typeface="Lato"/>
              <a:cs typeface="Lato"/>
              <a:sym typeface="Lato"/>
            </a:endParaRPr>
          </a:p>
          <a:p>
            <a:pPr indent="-279400" lvl="2" marL="1371600" rtl="0" algn="l">
              <a:spcBef>
                <a:spcPts val="0"/>
              </a:spcBef>
              <a:spcAft>
                <a:spcPts val="0"/>
              </a:spcAft>
              <a:buClr>
                <a:srgbClr val="CFE2F3"/>
              </a:buClr>
              <a:buSzPts val="800"/>
              <a:buFont typeface="Times New Roman"/>
              <a:buChar char="■"/>
            </a:pPr>
            <a:r>
              <a:rPr lang="en-GB" sz="800" u="sng">
                <a:solidFill>
                  <a:srgbClr val="CFE2F3"/>
                </a:solidFill>
                <a:latin typeface="Times New Roman"/>
                <a:ea typeface="Times New Roman"/>
                <a:cs typeface="Times New Roman"/>
                <a:sym typeface="Times New Roman"/>
                <a:hlinkClick r:id="rId3">
                  <a:extLst>
                    <a:ext uri="{A12FA001-AC4F-418D-AE19-62706E023703}">
                      <ahyp:hlinkClr val="tx"/>
                    </a:ext>
                  </a:extLst>
                </a:hlinkClick>
              </a:rPr>
              <a:t>[Google Drive (Docx) Link]</a:t>
            </a:r>
            <a:endParaRPr sz="800">
              <a:solidFill>
                <a:srgbClr val="CFE2F3"/>
              </a:solidFill>
              <a:latin typeface="Times New Roman"/>
              <a:ea typeface="Times New Roman"/>
              <a:cs typeface="Times New Roman"/>
              <a:sym typeface="Times New Roman"/>
            </a:endParaRPr>
          </a:p>
          <a:p>
            <a:pPr indent="-279400" lvl="2" marL="1371600" rtl="0" algn="l">
              <a:spcBef>
                <a:spcPts val="0"/>
              </a:spcBef>
              <a:spcAft>
                <a:spcPts val="0"/>
              </a:spcAft>
              <a:buClr>
                <a:srgbClr val="CFE2F3"/>
              </a:buClr>
              <a:buSzPts val="800"/>
              <a:buFont typeface="Times New Roman"/>
              <a:buChar char="■"/>
            </a:pPr>
            <a:r>
              <a:rPr lang="en-GB" sz="800" u="sng">
                <a:solidFill>
                  <a:srgbClr val="CFE2F3"/>
                </a:solidFill>
                <a:latin typeface="Times New Roman"/>
                <a:ea typeface="Times New Roman"/>
                <a:cs typeface="Times New Roman"/>
                <a:sym typeface="Times New Roman"/>
                <a:hlinkClick r:id="rId4">
                  <a:extLst>
                    <a:ext uri="{A12FA001-AC4F-418D-AE19-62706E023703}">
                      <ahyp:hlinkClr val="tx"/>
                    </a:ext>
                  </a:extLst>
                </a:hlinkClick>
              </a:rPr>
              <a:t>[GitHub (doc) Link]</a:t>
            </a:r>
            <a:endParaRPr sz="800">
              <a:solidFill>
                <a:srgbClr val="CFE2F3"/>
              </a:solidFill>
              <a:latin typeface="Lato"/>
              <a:ea typeface="Lato"/>
              <a:cs typeface="Lato"/>
              <a:sym typeface="Lato"/>
            </a:endParaRPr>
          </a:p>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Unit 5: Testing Plan</a:t>
            </a:r>
            <a:endParaRPr b="1" sz="800">
              <a:solidFill>
                <a:schemeClr val="lt1"/>
              </a:solidFill>
              <a:latin typeface="Lato"/>
              <a:ea typeface="Lato"/>
              <a:cs typeface="Lato"/>
              <a:sym typeface="Lato"/>
            </a:endParaRPr>
          </a:p>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Tests:</a:t>
            </a:r>
            <a:r>
              <a:rPr lang="en-GB" sz="800">
                <a:solidFill>
                  <a:schemeClr val="lt1"/>
                </a:solidFill>
                <a:latin typeface="Lato"/>
                <a:ea typeface="Lato"/>
                <a:cs typeface="Lato"/>
                <a:sym typeface="Lato"/>
              </a:rPr>
              <a:t> 20 manual test cases (Excel), 24 unit tests (new test.py, James branch), 6 GitHub Actions.</a:t>
            </a:r>
            <a:endParaRPr sz="800">
              <a:solidFill>
                <a:schemeClr val="lt1"/>
              </a:solidFill>
              <a:latin typeface="Lato"/>
              <a:ea typeface="Lato"/>
              <a:cs typeface="Lato"/>
              <a:sym typeface="Lato"/>
            </a:endParaRPr>
          </a:p>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Overview:</a:t>
            </a:r>
            <a:r>
              <a:rPr lang="en-GB" sz="800">
                <a:solidFill>
                  <a:schemeClr val="lt1"/>
                </a:solidFill>
                <a:latin typeface="Lato"/>
                <a:ea typeface="Lato"/>
                <a:cs typeface="Lato"/>
                <a:sym typeface="Lato"/>
              </a:rPr>
              <a:t> Full validation of features and behavior, including Trivia.py and Questions.json accuracy.</a:t>
            </a:r>
            <a:endParaRPr sz="800">
              <a:solidFill>
                <a:schemeClr val="lt1"/>
              </a:solidFill>
              <a:latin typeface="Lato"/>
              <a:ea typeface="Lato"/>
              <a:cs typeface="Lato"/>
              <a:sym typeface="Lato"/>
            </a:endParaRPr>
          </a:p>
          <a:p>
            <a:pPr indent="-279400" lvl="2" marL="1371600" rtl="0" algn="l">
              <a:spcBef>
                <a:spcPts val="0"/>
              </a:spcBef>
              <a:spcAft>
                <a:spcPts val="0"/>
              </a:spcAft>
              <a:buClr>
                <a:srgbClr val="CFE2F3"/>
              </a:buClr>
              <a:buSzPts val="800"/>
              <a:buFont typeface="Times New Roman"/>
              <a:buChar char="■"/>
            </a:pPr>
            <a:r>
              <a:rPr lang="en-GB" sz="800" u="sng">
                <a:solidFill>
                  <a:srgbClr val="CFE2F3"/>
                </a:solidFill>
                <a:latin typeface="Times New Roman"/>
                <a:ea typeface="Times New Roman"/>
                <a:cs typeface="Times New Roman"/>
                <a:sym typeface="Times New Roman"/>
                <a:hlinkClick r:id="rId5">
                  <a:extLst>
                    <a:ext uri="{A12FA001-AC4F-418D-AE19-62706E023703}">
                      <ahyp:hlinkClr val="tx"/>
                    </a:ext>
                  </a:extLst>
                </a:hlinkClick>
              </a:rPr>
              <a:t>[Google Drive (Docx) Link]</a:t>
            </a:r>
            <a:endParaRPr sz="800">
              <a:solidFill>
                <a:srgbClr val="CFE2F3"/>
              </a:solidFill>
              <a:latin typeface="Times New Roman"/>
              <a:ea typeface="Times New Roman"/>
              <a:cs typeface="Times New Roman"/>
              <a:sym typeface="Times New Roman"/>
            </a:endParaRPr>
          </a:p>
          <a:p>
            <a:pPr indent="-279400" lvl="2" marL="1371600" rtl="0" algn="l">
              <a:spcBef>
                <a:spcPts val="0"/>
              </a:spcBef>
              <a:spcAft>
                <a:spcPts val="0"/>
              </a:spcAft>
              <a:buClr>
                <a:srgbClr val="CFE2F3"/>
              </a:buClr>
              <a:buSzPts val="800"/>
              <a:buFont typeface="Times New Roman"/>
              <a:buChar char="■"/>
            </a:pPr>
            <a:r>
              <a:rPr lang="en-GB" sz="800" u="sng">
                <a:solidFill>
                  <a:srgbClr val="CFE2F3"/>
                </a:solidFill>
                <a:latin typeface="Times New Roman"/>
                <a:ea typeface="Times New Roman"/>
                <a:cs typeface="Times New Roman"/>
                <a:sym typeface="Times New Roman"/>
                <a:hlinkClick r:id="rId6">
                  <a:extLst>
                    <a:ext uri="{A12FA001-AC4F-418D-AE19-62706E023703}">
                      <ahyp:hlinkClr val="tx"/>
                    </a:ext>
                  </a:extLst>
                </a:hlinkClick>
              </a:rPr>
              <a:t>[GitHub (doc) Link]</a:t>
            </a:r>
            <a:endParaRPr sz="800">
              <a:solidFill>
                <a:srgbClr val="CFE2F3"/>
              </a:solidFill>
              <a:latin typeface="Lato"/>
              <a:ea typeface="Lato"/>
              <a:cs typeface="Lato"/>
              <a:sym typeface="Lato"/>
            </a:endParaRPr>
          </a:p>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Unit 6: Phase 2 Source Report Plan</a:t>
            </a:r>
            <a:endParaRPr b="1" sz="800">
              <a:solidFill>
                <a:schemeClr val="lt1"/>
              </a:solidFill>
              <a:latin typeface="Lato"/>
              <a:ea typeface="Lato"/>
              <a:cs typeface="Lato"/>
              <a:sym typeface="Lato"/>
            </a:endParaRPr>
          </a:p>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Tests:</a:t>
            </a:r>
            <a:r>
              <a:rPr lang="en-GB" sz="800">
                <a:solidFill>
                  <a:schemeClr val="lt1"/>
                </a:solidFill>
                <a:latin typeface="Lato"/>
                <a:ea typeface="Lato"/>
                <a:cs typeface="Lato"/>
                <a:sym typeface="Lato"/>
              </a:rPr>
              <a:t> Same as Unit 5, plus 2 GitHub Actions to verify all core files exist for deployment.</a:t>
            </a:r>
            <a:endParaRPr sz="800">
              <a:solidFill>
                <a:schemeClr val="lt1"/>
              </a:solidFill>
              <a:latin typeface="Lato"/>
              <a:ea typeface="Lato"/>
              <a:cs typeface="Lato"/>
              <a:sym typeface="Lato"/>
            </a:endParaRPr>
          </a:p>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Overview:</a:t>
            </a:r>
            <a:r>
              <a:rPr lang="en-GB" sz="800">
                <a:solidFill>
                  <a:schemeClr val="lt1"/>
                </a:solidFill>
                <a:latin typeface="Lato"/>
                <a:ea typeface="Lato"/>
                <a:cs typeface="Lato"/>
                <a:sym typeface="Lato"/>
              </a:rPr>
              <a:t> Final features, bug fixes, test reruns, and full documentation (README, comments).</a:t>
            </a:r>
            <a:endParaRPr sz="800">
              <a:solidFill>
                <a:schemeClr val="lt1"/>
              </a:solidFill>
              <a:latin typeface="Lato"/>
              <a:ea typeface="Lato"/>
              <a:cs typeface="Lato"/>
              <a:sym typeface="Lato"/>
            </a:endParaRPr>
          </a:p>
          <a:p>
            <a:pPr indent="-279400" lvl="2" marL="1371600" rtl="0" algn="l">
              <a:spcBef>
                <a:spcPts val="0"/>
              </a:spcBef>
              <a:spcAft>
                <a:spcPts val="0"/>
              </a:spcAft>
              <a:buClr>
                <a:srgbClr val="CFE2F3"/>
              </a:buClr>
              <a:buSzPts val="800"/>
              <a:buFont typeface="Times New Roman"/>
              <a:buChar char="■"/>
            </a:pPr>
            <a:r>
              <a:rPr lang="en-GB" sz="800" u="sng">
                <a:solidFill>
                  <a:srgbClr val="CFE2F3"/>
                </a:solidFill>
                <a:latin typeface="Times New Roman"/>
                <a:ea typeface="Times New Roman"/>
                <a:cs typeface="Times New Roman"/>
                <a:sym typeface="Times New Roman"/>
                <a:hlinkClick r:id="rId7">
                  <a:extLst>
                    <a:ext uri="{A12FA001-AC4F-418D-AE19-62706E023703}">
                      <ahyp:hlinkClr val="tx"/>
                    </a:ext>
                  </a:extLst>
                </a:hlinkClick>
              </a:rPr>
              <a:t>[Google Drive (Docx) Link]</a:t>
            </a:r>
            <a:endParaRPr sz="800">
              <a:solidFill>
                <a:srgbClr val="CFE2F3"/>
              </a:solidFill>
              <a:latin typeface="Times New Roman"/>
              <a:ea typeface="Times New Roman"/>
              <a:cs typeface="Times New Roman"/>
              <a:sym typeface="Times New Roman"/>
            </a:endParaRPr>
          </a:p>
          <a:p>
            <a:pPr indent="-279400" lvl="2" marL="1371600" rtl="0" algn="l">
              <a:spcBef>
                <a:spcPts val="0"/>
              </a:spcBef>
              <a:spcAft>
                <a:spcPts val="0"/>
              </a:spcAft>
              <a:buClr>
                <a:srgbClr val="CFE2F3"/>
              </a:buClr>
              <a:buSzPts val="800"/>
              <a:buFont typeface="Times New Roman"/>
              <a:buChar char="■"/>
            </a:pPr>
            <a:r>
              <a:rPr lang="en-GB" sz="800" u="sng">
                <a:solidFill>
                  <a:srgbClr val="CFE2F3"/>
                </a:solidFill>
                <a:latin typeface="Times New Roman"/>
                <a:ea typeface="Times New Roman"/>
                <a:cs typeface="Times New Roman"/>
                <a:sym typeface="Times New Roman"/>
                <a:hlinkClick r:id="rId8">
                  <a:extLst>
                    <a:ext uri="{A12FA001-AC4F-418D-AE19-62706E023703}">
                      <ahyp:hlinkClr val="tx"/>
                    </a:ext>
                  </a:extLst>
                </a:hlinkClick>
              </a:rPr>
              <a:t>[GitHub (doc) Link]</a:t>
            </a:r>
            <a:endParaRPr sz="800">
              <a:solidFill>
                <a:srgbClr val="CFE2F3"/>
              </a:solidFill>
              <a:latin typeface="Lato"/>
              <a:ea typeface="Lato"/>
              <a:cs typeface="Lato"/>
              <a:sym typeface="Lato"/>
            </a:endParaRPr>
          </a:p>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Unit 7: User Guide</a:t>
            </a:r>
            <a:endParaRPr b="1" sz="800">
              <a:solidFill>
                <a:schemeClr val="lt1"/>
              </a:solidFill>
              <a:latin typeface="Lato"/>
              <a:ea typeface="Lato"/>
              <a:cs typeface="Lato"/>
              <a:sym typeface="Lato"/>
            </a:endParaRPr>
          </a:p>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Overview:</a:t>
            </a:r>
            <a:r>
              <a:rPr lang="en-GB" sz="800">
                <a:solidFill>
                  <a:schemeClr val="lt1"/>
                </a:solidFill>
                <a:latin typeface="Lato"/>
                <a:ea typeface="Lato"/>
                <a:cs typeface="Lato"/>
                <a:sym typeface="Lato"/>
              </a:rPr>
              <a:t> End-user instructions for setup and gameplay. Includes game rules, navigation, and GitHub links.</a:t>
            </a:r>
            <a:endParaRPr sz="800">
              <a:solidFill>
                <a:schemeClr val="lt1"/>
              </a:solidFill>
              <a:latin typeface="Lato"/>
              <a:ea typeface="Lato"/>
              <a:cs typeface="Lato"/>
              <a:sym typeface="Lato"/>
            </a:endParaRPr>
          </a:p>
          <a:p>
            <a:pPr indent="-279400" lvl="2" marL="1371600" rtl="0" algn="l">
              <a:spcBef>
                <a:spcPts val="0"/>
              </a:spcBef>
              <a:spcAft>
                <a:spcPts val="0"/>
              </a:spcAft>
              <a:buClr>
                <a:srgbClr val="CFE2F3"/>
              </a:buClr>
              <a:buSzPts val="800"/>
              <a:buFont typeface="Times New Roman"/>
              <a:buChar char="■"/>
            </a:pPr>
            <a:r>
              <a:rPr lang="en-GB" sz="800" u="sng">
                <a:solidFill>
                  <a:srgbClr val="CFE2F3"/>
                </a:solidFill>
                <a:latin typeface="Times New Roman"/>
                <a:ea typeface="Times New Roman"/>
                <a:cs typeface="Times New Roman"/>
                <a:sym typeface="Times New Roman"/>
                <a:hlinkClick r:id="rId9">
                  <a:extLst>
                    <a:ext uri="{A12FA001-AC4F-418D-AE19-62706E023703}">
                      <ahyp:hlinkClr val="tx"/>
                    </a:ext>
                  </a:extLst>
                </a:hlinkClick>
              </a:rPr>
              <a:t>[Google Drive (Docx) Link]</a:t>
            </a:r>
            <a:endParaRPr sz="800">
              <a:solidFill>
                <a:srgbClr val="CFE2F3"/>
              </a:solidFill>
              <a:latin typeface="Times New Roman"/>
              <a:ea typeface="Times New Roman"/>
              <a:cs typeface="Times New Roman"/>
              <a:sym typeface="Times New Roman"/>
            </a:endParaRPr>
          </a:p>
          <a:p>
            <a:pPr indent="-279400" lvl="2" marL="1371600" rtl="0" algn="l">
              <a:spcBef>
                <a:spcPts val="0"/>
              </a:spcBef>
              <a:spcAft>
                <a:spcPts val="0"/>
              </a:spcAft>
              <a:buClr>
                <a:srgbClr val="CFE2F3"/>
              </a:buClr>
              <a:buSzPts val="800"/>
              <a:buFont typeface="Times New Roman"/>
              <a:buChar char="■"/>
            </a:pPr>
            <a:r>
              <a:rPr lang="en-GB" sz="800" u="sng">
                <a:solidFill>
                  <a:srgbClr val="CFE2F3"/>
                </a:solidFill>
                <a:latin typeface="Times New Roman"/>
                <a:ea typeface="Times New Roman"/>
                <a:cs typeface="Times New Roman"/>
                <a:sym typeface="Times New Roman"/>
                <a:hlinkClick r:id="rId10">
                  <a:extLst>
                    <a:ext uri="{A12FA001-AC4F-418D-AE19-62706E023703}">
                      <ahyp:hlinkClr val="tx"/>
                    </a:ext>
                  </a:extLst>
                </a:hlinkClick>
              </a:rPr>
              <a:t>[GitHub (doc) Link]</a:t>
            </a:r>
            <a:endParaRPr sz="800">
              <a:solidFill>
                <a:srgbClr val="CFE2F3"/>
              </a:solidFill>
              <a:latin typeface="Lato"/>
              <a:ea typeface="Lato"/>
              <a:cs typeface="Lato"/>
              <a:sym typeface="Lato"/>
            </a:endParaRPr>
          </a:p>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Unit 8: Deployment Report</a:t>
            </a:r>
            <a:endParaRPr b="1" sz="800">
              <a:solidFill>
                <a:schemeClr val="lt1"/>
              </a:solidFill>
              <a:latin typeface="Lato"/>
              <a:ea typeface="Lato"/>
              <a:cs typeface="Lato"/>
              <a:sym typeface="Lato"/>
            </a:endParaRPr>
          </a:p>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Overview:</a:t>
            </a:r>
            <a:r>
              <a:rPr lang="en-GB" sz="800">
                <a:solidFill>
                  <a:schemeClr val="lt1"/>
                </a:solidFill>
                <a:latin typeface="Lato"/>
                <a:ea typeface="Lato"/>
                <a:cs typeface="Lato"/>
                <a:sym typeface="Lato"/>
              </a:rPr>
              <a:t> Final packaging of all files, documentation, and submission materials. Includes peer review prep.</a:t>
            </a:r>
            <a:endParaRPr sz="800">
              <a:solidFill>
                <a:schemeClr val="lt1"/>
              </a:solidFill>
              <a:latin typeface="Lato"/>
              <a:ea typeface="Lato"/>
              <a:cs typeface="Lato"/>
              <a:sym typeface="Lato"/>
            </a:endParaRPr>
          </a:p>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Presentation:</a:t>
            </a:r>
            <a:r>
              <a:rPr lang="en-GB" sz="800">
                <a:solidFill>
                  <a:schemeClr val="lt1"/>
                </a:solidFill>
                <a:latin typeface="Lato"/>
                <a:ea typeface="Lato"/>
                <a:cs typeface="Lato"/>
                <a:sym typeface="Lato"/>
              </a:rPr>
              <a:t> Google Slides video/ppt summarizing all phases and key outcomes.</a:t>
            </a:r>
            <a:endParaRPr sz="800">
              <a:solidFill>
                <a:schemeClr val="lt1"/>
              </a:solidFill>
              <a:latin typeface="Lato"/>
              <a:ea typeface="Lato"/>
              <a:cs typeface="Lato"/>
              <a:sym typeface="Lato"/>
            </a:endParaRPr>
          </a:p>
          <a:p>
            <a:pPr indent="-279400" lvl="2" marL="1371600" rtl="0" algn="l">
              <a:spcBef>
                <a:spcPts val="0"/>
              </a:spcBef>
              <a:spcAft>
                <a:spcPts val="0"/>
              </a:spcAft>
              <a:buClr>
                <a:srgbClr val="CFE2F3"/>
              </a:buClr>
              <a:buSzPts val="800"/>
              <a:buFont typeface="Times New Roman"/>
              <a:buChar char="■"/>
            </a:pPr>
            <a:r>
              <a:rPr lang="en-GB" sz="800" u="sng">
                <a:solidFill>
                  <a:srgbClr val="CFE2F3"/>
                </a:solidFill>
                <a:latin typeface="Times New Roman"/>
                <a:ea typeface="Times New Roman"/>
                <a:cs typeface="Times New Roman"/>
                <a:sym typeface="Times New Roman"/>
                <a:hlinkClick r:id="rId11">
                  <a:extLst>
                    <a:ext uri="{A12FA001-AC4F-418D-AE19-62706E023703}">
                      <ahyp:hlinkClr val="tx"/>
                    </a:ext>
                  </a:extLst>
                </a:hlinkClick>
              </a:rPr>
              <a:t>[Google Drive (Docx) Link]</a:t>
            </a:r>
            <a:endParaRPr sz="800">
              <a:solidFill>
                <a:srgbClr val="CFE2F3"/>
              </a:solidFill>
              <a:latin typeface="Times New Roman"/>
              <a:ea typeface="Times New Roman"/>
              <a:cs typeface="Times New Roman"/>
              <a:sym typeface="Times New Roman"/>
            </a:endParaRPr>
          </a:p>
          <a:p>
            <a:pPr indent="-279400" lvl="2" marL="1371600" rtl="0" algn="l">
              <a:spcBef>
                <a:spcPts val="0"/>
              </a:spcBef>
              <a:spcAft>
                <a:spcPts val="0"/>
              </a:spcAft>
              <a:buClr>
                <a:srgbClr val="CFE2F3"/>
              </a:buClr>
              <a:buSzPts val="800"/>
              <a:buFont typeface="Times New Roman"/>
              <a:buChar char="■"/>
            </a:pPr>
            <a:r>
              <a:rPr lang="en-GB" sz="800">
                <a:solidFill>
                  <a:srgbClr val="CFE2F3"/>
                </a:solidFill>
                <a:latin typeface="Times New Roman"/>
                <a:ea typeface="Times New Roman"/>
                <a:cs typeface="Times New Roman"/>
                <a:sym typeface="Times New Roman"/>
              </a:rPr>
              <a:t>[GitHub (doc) Link] (Check it at the GitHub repository doc folder!)</a:t>
            </a:r>
            <a:endParaRPr sz="800">
              <a:solidFill>
                <a:srgbClr val="CFE2F3"/>
              </a:solidFill>
              <a:latin typeface="Times New Roman"/>
              <a:ea typeface="Times New Roman"/>
              <a:cs typeface="Times New Roman"/>
              <a:sym typeface="Times New Roman"/>
            </a:endParaRPr>
          </a:p>
          <a:p>
            <a:pPr indent="-279400" lvl="2" marL="1371600" rtl="0" algn="l">
              <a:spcBef>
                <a:spcPts val="0"/>
              </a:spcBef>
              <a:spcAft>
                <a:spcPts val="0"/>
              </a:spcAft>
              <a:buClr>
                <a:srgbClr val="CFE2F3"/>
              </a:buClr>
              <a:buSzPts val="800"/>
              <a:buFont typeface="Times New Roman"/>
              <a:buChar char="■"/>
            </a:pPr>
            <a:r>
              <a:rPr lang="en-GB" sz="800" u="sng">
                <a:solidFill>
                  <a:srgbClr val="CFE2F3"/>
                </a:solidFill>
                <a:latin typeface="Times New Roman"/>
                <a:ea typeface="Times New Roman"/>
                <a:cs typeface="Times New Roman"/>
                <a:sym typeface="Times New Roman"/>
                <a:hlinkClick r:id="rId12">
                  <a:extLst>
                    <a:ext uri="{A12FA001-AC4F-418D-AE19-62706E023703}">
                      <ahyp:hlinkClr val="tx"/>
                    </a:ext>
                  </a:extLst>
                </a:hlinkClick>
              </a:rPr>
              <a:t>[Google Slides Link]</a:t>
            </a:r>
            <a:r>
              <a:rPr lang="en-GB" sz="800">
                <a:solidFill>
                  <a:srgbClr val="CFE2F3"/>
                </a:solidFill>
                <a:latin typeface="Times New Roman"/>
                <a:ea typeface="Times New Roman"/>
                <a:cs typeface="Times New Roman"/>
                <a:sym typeface="Times New Roman"/>
              </a:rPr>
              <a:t> (Check it at the GitHub repository doc folder or the Unit 8 discussion!) </a:t>
            </a:r>
            <a:r>
              <a:rPr lang="en-GB" sz="800" u="sng">
                <a:solidFill>
                  <a:srgbClr val="CFE2F3"/>
                </a:solidFill>
                <a:latin typeface="Times New Roman"/>
                <a:ea typeface="Times New Roman"/>
                <a:cs typeface="Times New Roman"/>
                <a:sym typeface="Times New Roman"/>
                <a:hlinkClick r:id="rId13">
                  <a:extLst>
                    <a:ext uri="{A12FA001-AC4F-418D-AE19-62706E023703}">
                      <ahyp:hlinkClr val="tx"/>
                    </a:ext>
                  </a:extLst>
                </a:hlinkClick>
              </a:rPr>
              <a:t> [PythonGameHub GitHub Repo Link]</a:t>
            </a:r>
            <a:endParaRPr sz="800">
              <a:solidFill>
                <a:srgbClr val="CFE2F3"/>
              </a:solidFill>
              <a:latin typeface="Times New Roman"/>
              <a:ea typeface="Times New Roman"/>
              <a:cs typeface="Times New Roman"/>
              <a:sym typeface="Times New Roman"/>
            </a:endParaRPr>
          </a:p>
        </p:txBody>
      </p:sp>
      <p:pic>
        <p:nvPicPr>
          <p:cNvPr id="309" name="Google Shape;309;p23"/>
          <p:cNvPicPr preferRelativeResize="0"/>
          <p:nvPr/>
        </p:nvPicPr>
        <p:blipFill rotWithShape="1">
          <a:blip r:embed="rId14">
            <a:alphaModFix/>
          </a:blip>
          <a:srcRect b="0" l="0" r="19672" t="0"/>
          <a:stretch/>
        </p:blipFill>
        <p:spPr>
          <a:xfrm>
            <a:off x="5743650" y="2795275"/>
            <a:ext cx="767500" cy="671425"/>
          </a:xfrm>
          <a:prstGeom prst="rect">
            <a:avLst/>
          </a:prstGeom>
          <a:noFill/>
          <a:ln>
            <a:noFill/>
          </a:ln>
        </p:spPr>
      </p:pic>
      <p:pic>
        <p:nvPicPr>
          <p:cNvPr id="310" name="Google Shape;310;p23"/>
          <p:cNvPicPr preferRelativeResize="0"/>
          <p:nvPr/>
        </p:nvPicPr>
        <p:blipFill>
          <a:blip r:embed="rId15">
            <a:alphaModFix/>
          </a:blip>
          <a:stretch>
            <a:fillRect/>
          </a:stretch>
        </p:blipFill>
        <p:spPr>
          <a:xfrm>
            <a:off x="6669700" y="1506400"/>
            <a:ext cx="2325000" cy="1361093"/>
          </a:xfrm>
          <a:prstGeom prst="rect">
            <a:avLst/>
          </a:prstGeom>
          <a:noFill/>
          <a:ln>
            <a:noFill/>
          </a:ln>
        </p:spPr>
      </p:pic>
      <p:pic>
        <p:nvPicPr>
          <p:cNvPr id="311" name="Google Shape;311;p23"/>
          <p:cNvPicPr preferRelativeResize="0"/>
          <p:nvPr/>
        </p:nvPicPr>
        <p:blipFill>
          <a:blip r:embed="rId16">
            <a:alphaModFix/>
          </a:blip>
          <a:stretch>
            <a:fillRect/>
          </a:stretch>
        </p:blipFill>
        <p:spPr>
          <a:xfrm>
            <a:off x="5895600" y="3786351"/>
            <a:ext cx="3099099" cy="1214774"/>
          </a:xfrm>
          <a:prstGeom prst="rect">
            <a:avLst/>
          </a:prstGeom>
          <a:noFill/>
          <a:ln>
            <a:noFill/>
          </a:ln>
        </p:spPr>
      </p:pic>
      <p:pic>
        <p:nvPicPr>
          <p:cNvPr id="312" name="Google Shape;312;p23" title="Project Evaluation Tests Audio Victoria Lee.mp3">
            <a:hlinkClick r:id="rId17"/>
          </p:cNvPr>
          <p:cNvPicPr preferRelativeResize="0"/>
          <p:nvPr/>
        </p:nvPicPr>
        <p:blipFill>
          <a:blip r:embed="rId18">
            <a:alphaModFix/>
          </a:blip>
          <a:stretch>
            <a:fillRect/>
          </a:stretch>
        </p:blipFill>
        <p:spPr>
          <a:xfrm>
            <a:off x="8106850" y="774575"/>
            <a:ext cx="455256" cy="455256"/>
          </a:xfrm>
          <a:prstGeom prst="rect">
            <a:avLst/>
          </a:prstGeom>
          <a:noFill/>
          <a:ln>
            <a:noFill/>
          </a:ln>
        </p:spPr>
      </p:pic>
      <p:pic>
        <p:nvPicPr>
          <p:cNvPr id="313" name="Google Shape;313;p23" title="KeyboardMousenotpng (1).png"/>
          <p:cNvPicPr preferRelativeResize="0"/>
          <p:nvPr/>
        </p:nvPicPr>
        <p:blipFill>
          <a:blip r:embed="rId19">
            <a:alphaModFix/>
          </a:blip>
          <a:stretch>
            <a:fillRect/>
          </a:stretch>
        </p:blipFill>
        <p:spPr>
          <a:xfrm>
            <a:off x="6721326" y="3042425"/>
            <a:ext cx="2221725" cy="8225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4"/>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Design and Alternate Designs</a:t>
            </a:r>
            <a:r>
              <a:rPr lang="en-GB"/>
              <a:t>:</a:t>
            </a:r>
            <a:endParaRPr/>
          </a:p>
        </p:txBody>
      </p:sp>
      <p:sp>
        <p:nvSpPr>
          <p:cNvPr id="319" name="Google Shape;319;p24"/>
          <p:cNvSpPr txBox="1"/>
          <p:nvPr>
            <p:ph idx="2" type="body"/>
          </p:nvPr>
        </p:nvSpPr>
        <p:spPr>
          <a:xfrm>
            <a:off x="1297500" y="1243650"/>
            <a:ext cx="4974000" cy="347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latin typeface="Arial"/>
                <a:ea typeface="Arial"/>
                <a:cs typeface="Arial"/>
                <a:sym typeface="Arial"/>
              </a:rPr>
              <a:t>Our Python Game Hub followed a modular, object-oriented design using the Waterfall model.</a:t>
            </a:r>
            <a:endParaRPr>
              <a:latin typeface="Arial"/>
              <a:ea typeface="Arial"/>
              <a:cs typeface="Arial"/>
              <a:sym typeface="Arial"/>
            </a:endParaRPr>
          </a:p>
          <a:p>
            <a:pPr indent="0" lvl="0" marL="0" rtl="0" algn="l">
              <a:lnSpc>
                <a:spcPct val="100000"/>
              </a:lnSpc>
              <a:spcBef>
                <a:spcPts val="1600"/>
              </a:spcBef>
              <a:spcAft>
                <a:spcPts val="0"/>
              </a:spcAft>
              <a:buNone/>
            </a:pPr>
            <a:r>
              <a:rPr b="1" lang="en-GB" u="sng">
                <a:latin typeface="Arial"/>
                <a:ea typeface="Arial"/>
                <a:cs typeface="Arial"/>
                <a:sym typeface="Arial"/>
              </a:rPr>
              <a:t>Phase 1</a:t>
            </a:r>
            <a:r>
              <a:rPr lang="en-GB">
                <a:latin typeface="Arial"/>
                <a:ea typeface="Arial"/>
                <a:cs typeface="Arial"/>
                <a:sym typeface="Arial"/>
              </a:rPr>
              <a:t> established the core architecture—Main Menu, Tic-Tac-Toe, Trivia, and Breakout—along with early unit tests and GitHub version control.</a:t>
            </a:r>
            <a:endParaRPr>
              <a:latin typeface="Arial"/>
              <a:ea typeface="Arial"/>
              <a:cs typeface="Arial"/>
              <a:sym typeface="Arial"/>
            </a:endParaRPr>
          </a:p>
          <a:p>
            <a:pPr indent="0" lvl="0" marL="0" rtl="0" algn="l">
              <a:lnSpc>
                <a:spcPct val="100000"/>
              </a:lnSpc>
              <a:spcBef>
                <a:spcPts val="0"/>
              </a:spcBef>
              <a:spcAft>
                <a:spcPts val="0"/>
              </a:spcAft>
              <a:buNone/>
            </a:pPr>
            <a:br>
              <a:rPr lang="en-GB">
                <a:latin typeface="Arial"/>
                <a:ea typeface="Arial"/>
                <a:cs typeface="Arial"/>
                <a:sym typeface="Arial"/>
              </a:rPr>
            </a:br>
            <a:r>
              <a:rPr b="1" lang="en-GB" u="sng">
                <a:latin typeface="Arial"/>
                <a:ea typeface="Arial"/>
                <a:cs typeface="Arial"/>
                <a:sym typeface="Arial"/>
              </a:rPr>
              <a:t>Phase 2</a:t>
            </a:r>
            <a:r>
              <a:rPr lang="en-GB">
                <a:latin typeface="Arial"/>
                <a:ea typeface="Arial"/>
                <a:cs typeface="Arial"/>
                <a:sym typeface="Arial"/>
              </a:rPr>
              <a:t> finalized the application with 24+ unit tests, GitHub Actions CI/CD, full manual testing, and optimized gameplay and UI.</a:t>
            </a:r>
            <a:endParaRPr>
              <a:latin typeface="Arial"/>
              <a:ea typeface="Arial"/>
              <a:cs typeface="Arial"/>
              <a:sym typeface="Arial"/>
            </a:endParaRPr>
          </a:p>
          <a:p>
            <a:pPr indent="0" lvl="0" marL="0" rtl="0" algn="l">
              <a:lnSpc>
                <a:spcPct val="100000"/>
              </a:lnSpc>
              <a:spcBef>
                <a:spcPts val="0"/>
              </a:spcBef>
              <a:spcAft>
                <a:spcPts val="0"/>
              </a:spcAft>
              <a:buNone/>
            </a:pPr>
            <a:br>
              <a:rPr lang="en-GB">
                <a:latin typeface="Arial"/>
                <a:ea typeface="Arial"/>
                <a:cs typeface="Arial"/>
                <a:sym typeface="Arial"/>
              </a:rPr>
            </a:br>
            <a:r>
              <a:rPr lang="en-GB">
                <a:latin typeface="Arial"/>
                <a:ea typeface="Arial"/>
                <a:cs typeface="Arial"/>
                <a:sym typeface="Arial"/>
              </a:rPr>
              <a:t>All features were validated for performance, usability, and reliability.</a:t>
            </a:r>
            <a:endParaRPr>
              <a:latin typeface="Arial"/>
              <a:ea typeface="Arial"/>
              <a:cs typeface="Arial"/>
              <a:sym typeface="Arial"/>
            </a:endParaRPr>
          </a:p>
          <a:p>
            <a:pPr indent="0" lvl="0" marL="0" rtl="0" algn="l">
              <a:lnSpc>
                <a:spcPct val="100000"/>
              </a:lnSpc>
              <a:spcBef>
                <a:spcPts val="1200"/>
              </a:spcBef>
              <a:spcAft>
                <a:spcPts val="0"/>
              </a:spcAft>
              <a:buNone/>
            </a:pPr>
            <a:r>
              <a:rPr lang="en-GB" u="sng">
                <a:solidFill>
                  <a:srgbClr val="C9DAF8"/>
                </a:solidFill>
                <a:latin typeface="Arial"/>
                <a:ea typeface="Arial"/>
                <a:cs typeface="Arial"/>
                <a:sym typeface="Arial"/>
                <a:hlinkClick r:id="rId3">
                  <a:extLst>
                    <a:ext uri="{A12FA001-AC4F-418D-AE19-62706E023703}">
                      <ahyp:hlinkClr val="tx"/>
                    </a:ext>
                  </a:extLst>
                </a:hlinkClick>
              </a:rPr>
              <a:t>Phase 1 Report</a:t>
            </a:r>
            <a:br>
              <a:rPr lang="en-GB" u="sng">
                <a:solidFill>
                  <a:srgbClr val="C9DAF8"/>
                </a:solidFill>
                <a:latin typeface="Arial"/>
                <a:ea typeface="Arial"/>
                <a:cs typeface="Arial"/>
                <a:sym typeface="Arial"/>
                <a:hlinkClick r:id="rId4">
                  <a:extLst>
                    <a:ext uri="{A12FA001-AC4F-418D-AE19-62706E023703}">
                      <ahyp:hlinkClr val="tx"/>
                    </a:ext>
                  </a:extLst>
                </a:hlinkClick>
              </a:rPr>
            </a:br>
            <a:r>
              <a:rPr lang="en-GB" u="sng">
                <a:solidFill>
                  <a:srgbClr val="C9DAF8"/>
                </a:solidFill>
                <a:latin typeface="Arial"/>
                <a:ea typeface="Arial"/>
                <a:cs typeface="Arial"/>
                <a:sym typeface="Arial"/>
                <a:hlinkClick r:id="rId5">
                  <a:extLst>
                    <a:ext uri="{A12FA001-AC4F-418D-AE19-62706E023703}">
                      <ahyp:hlinkClr val="tx"/>
                    </a:ext>
                  </a:extLst>
                </a:hlinkClick>
              </a:rPr>
              <a:t>Phase 2 Report</a:t>
            </a:r>
            <a:endParaRPr u="sng">
              <a:solidFill>
                <a:srgbClr val="C9DAF8"/>
              </a:solidFill>
              <a:latin typeface="Arial"/>
              <a:ea typeface="Arial"/>
              <a:cs typeface="Arial"/>
              <a:sym typeface="Arial"/>
            </a:endParaRPr>
          </a:p>
          <a:p>
            <a:pPr indent="0" lvl="0" marL="0" rtl="0" algn="l">
              <a:spcBef>
                <a:spcPts val="1200"/>
              </a:spcBef>
              <a:spcAft>
                <a:spcPts val="1600"/>
              </a:spcAft>
              <a:buNone/>
            </a:pPr>
            <a:r>
              <a:t/>
            </a:r>
            <a:endParaRPr>
              <a:latin typeface="Arial"/>
              <a:ea typeface="Arial"/>
              <a:cs typeface="Arial"/>
              <a:sym typeface="Arial"/>
            </a:endParaRPr>
          </a:p>
        </p:txBody>
      </p:sp>
      <p:grpSp>
        <p:nvGrpSpPr>
          <p:cNvPr id="320" name="Google Shape;320;p24"/>
          <p:cNvGrpSpPr/>
          <p:nvPr/>
        </p:nvGrpSpPr>
        <p:grpSpPr>
          <a:xfrm>
            <a:off x="6587162" y="1506406"/>
            <a:ext cx="2407541" cy="1912550"/>
            <a:chOff x="3553042" y="1657806"/>
            <a:chExt cx="3461100" cy="2671532"/>
          </a:xfrm>
        </p:grpSpPr>
        <p:sp>
          <p:nvSpPr>
            <p:cNvPr id="321" name="Google Shape;321;p2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24"/>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0" name="Google Shape;330;p24"/>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331" name="Google Shape;331;p24"/>
          <p:cNvPicPr preferRelativeResize="0"/>
          <p:nvPr/>
        </p:nvPicPr>
        <p:blipFill>
          <a:blip r:embed="rId6">
            <a:alphaModFix/>
          </a:blip>
          <a:stretch>
            <a:fillRect/>
          </a:stretch>
        </p:blipFill>
        <p:spPr>
          <a:xfrm>
            <a:off x="6746200" y="1564075"/>
            <a:ext cx="2166400" cy="1298450"/>
          </a:xfrm>
          <a:prstGeom prst="rect">
            <a:avLst/>
          </a:prstGeom>
          <a:noFill/>
          <a:ln>
            <a:noFill/>
          </a:ln>
        </p:spPr>
      </p:pic>
      <p:pic>
        <p:nvPicPr>
          <p:cNvPr id="332" name="Google Shape;332;p24" title="Todasha Foster.mp3">
            <a:hlinkClick r:id="rId7"/>
          </p:cNvPr>
          <p:cNvPicPr preferRelativeResize="0"/>
          <p:nvPr/>
        </p:nvPicPr>
        <p:blipFill>
          <a:blip r:embed="rId8">
            <a:alphaModFix/>
          </a:blip>
          <a:stretch>
            <a:fillRect/>
          </a:stretch>
        </p:blipFill>
        <p:spPr>
          <a:xfrm>
            <a:off x="635950" y="1865700"/>
            <a:ext cx="457200" cy="457200"/>
          </a:xfrm>
          <a:prstGeom prst="rect">
            <a:avLst/>
          </a:prstGeom>
          <a:noFill/>
          <a:ln>
            <a:noFill/>
          </a:ln>
        </p:spPr>
      </p:pic>
      <p:pic>
        <p:nvPicPr>
          <p:cNvPr id="333" name="Google Shape;333;p24" title="KeyboardMousenotpng (1).png"/>
          <p:cNvPicPr preferRelativeResize="0"/>
          <p:nvPr/>
        </p:nvPicPr>
        <p:blipFill>
          <a:blip r:embed="rId9">
            <a:alphaModFix/>
          </a:blip>
          <a:stretch>
            <a:fillRect/>
          </a:stretch>
        </p:blipFill>
        <p:spPr>
          <a:xfrm>
            <a:off x="6525287" y="3418950"/>
            <a:ext cx="2531278" cy="93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timeline Image 1</a:t>
            </a:r>
            <a:endParaRPr/>
          </a:p>
        </p:txBody>
      </p:sp>
      <p:sp>
        <p:nvSpPr>
          <p:cNvPr id="339" name="Google Shape;339;p25"/>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0" name="Google Shape;340;p25"/>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descr="A screenshot of a computer&#10;&#10;AI-generated content may be incorrect." id="341" name="Google Shape;341;p25"/>
          <p:cNvPicPr preferRelativeResize="0"/>
          <p:nvPr/>
        </p:nvPicPr>
        <p:blipFill>
          <a:blip r:embed="rId3">
            <a:alphaModFix/>
          </a:blip>
          <a:stretch>
            <a:fillRect/>
          </a:stretch>
        </p:blipFill>
        <p:spPr>
          <a:xfrm>
            <a:off x="179050" y="1605625"/>
            <a:ext cx="8849600" cy="3200925"/>
          </a:xfrm>
          <a:prstGeom prst="rect">
            <a:avLst/>
          </a:prstGeom>
          <a:noFill/>
          <a:ln>
            <a:noFill/>
          </a:ln>
        </p:spPr>
      </p:pic>
      <p:pic>
        <p:nvPicPr>
          <p:cNvPr id="342" name="Google Shape;342;p25" title="Project Timeline 1 Victoria Lee.mp3">
            <a:hlinkClick r:id="rId4"/>
          </p:cNvPr>
          <p:cNvPicPr preferRelativeResize="0"/>
          <p:nvPr/>
        </p:nvPicPr>
        <p:blipFill>
          <a:blip r:embed="rId5">
            <a:alphaModFix/>
          </a:blip>
          <a:stretch>
            <a:fillRect/>
          </a:stretch>
        </p:blipFill>
        <p:spPr>
          <a:xfrm>
            <a:off x="7171400" y="709450"/>
            <a:ext cx="457200" cy="45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